
<file path=[Content_Types].xml><?xml version="1.0" encoding="utf-8"?>
<Types xmlns="http://schemas.openxmlformats.org/package/2006/content-types">
  <Default Extension="bin" ContentType="application/vnd.openxmlformats-officedocument.oleObject"/>
  <Default Extension="png" ContentType="image/png"/>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60" r:id="rId1"/>
  </p:sldMasterIdLst>
  <p:notesMasterIdLst>
    <p:notesMasterId r:id="rId48"/>
  </p:notesMasterIdLst>
  <p:sldIdLst>
    <p:sldId id="256" r:id="rId2"/>
    <p:sldId id="257" r:id="rId3"/>
    <p:sldId id="258" r:id="rId4"/>
    <p:sldId id="323" r:id="rId5"/>
    <p:sldId id="324" r:id="rId6"/>
    <p:sldId id="325" r:id="rId7"/>
    <p:sldId id="365" r:id="rId8"/>
    <p:sldId id="366" r:id="rId9"/>
    <p:sldId id="367" r:id="rId10"/>
    <p:sldId id="368" r:id="rId11"/>
    <p:sldId id="369" r:id="rId12"/>
    <p:sldId id="328" r:id="rId13"/>
    <p:sldId id="332" r:id="rId14"/>
    <p:sldId id="333" r:id="rId15"/>
    <p:sldId id="360" r:id="rId16"/>
    <p:sldId id="335" r:id="rId17"/>
    <p:sldId id="336" r:id="rId18"/>
    <p:sldId id="337" r:id="rId19"/>
    <p:sldId id="338" r:id="rId20"/>
    <p:sldId id="348" r:id="rId21"/>
    <p:sldId id="361" r:id="rId22"/>
    <p:sldId id="362" r:id="rId23"/>
    <p:sldId id="339" r:id="rId24"/>
    <p:sldId id="340" r:id="rId25"/>
    <p:sldId id="341" r:id="rId26"/>
    <p:sldId id="342" r:id="rId27"/>
    <p:sldId id="343" r:id="rId28"/>
    <p:sldId id="344" r:id="rId29"/>
    <p:sldId id="363" r:id="rId30"/>
    <p:sldId id="345" r:id="rId31"/>
    <p:sldId id="359" r:id="rId32"/>
    <p:sldId id="346" r:id="rId33"/>
    <p:sldId id="347" r:id="rId34"/>
    <p:sldId id="370" r:id="rId35"/>
    <p:sldId id="371" r:id="rId36"/>
    <p:sldId id="349" r:id="rId37"/>
    <p:sldId id="350" r:id="rId38"/>
    <p:sldId id="351" r:id="rId39"/>
    <p:sldId id="352" r:id="rId40"/>
    <p:sldId id="353" r:id="rId41"/>
    <p:sldId id="364" r:id="rId42"/>
    <p:sldId id="354" r:id="rId43"/>
    <p:sldId id="355" r:id="rId44"/>
    <p:sldId id="356" r:id="rId45"/>
    <p:sldId id="357" r:id="rId46"/>
    <p:sldId id="358" r:id="rId4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103"/>
    <p:restoredTop sz="86572"/>
  </p:normalViewPr>
  <p:slideViewPr>
    <p:cSldViewPr snapToGrid="0" snapToObjects="1">
      <p:cViewPr varScale="1">
        <p:scale>
          <a:sx n="184" d="100"/>
          <a:sy n="184" d="100"/>
        </p:scale>
        <p:origin x="1120" y="192"/>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AEF11D5-87C7-0A43-BD52-3CB93A556D20}" type="datetimeFigureOut">
              <a:rPr lang="en-US" smtClean="0"/>
              <a:t>2/15/19</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96A29ED-2E91-924E-AFCF-46BEDC85F806}" type="slidenum">
              <a:rPr lang="en-US" smtClean="0"/>
              <a:t>‹#›</a:t>
            </a:fld>
            <a:endParaRPr lang="en-US"/>
          </a:p>
        </p:txBody>
      </p:sp>
    </p:spTree>
    <p:extLst>
      <p:ext uri="{BB962C8B-B14F-4D97-AF65-F5344CB8AC3E}">
        <p14:creationId xmlns:p14="http://schemas.microsoft.com/office/powerpoint/2010/main" val="6609164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6A29ED-2E91-924E-AFCF-46BEDC85F806}" type="slidenum">
              <a:rPr lang="en-US" smtClean="0"/>
              <a:t>9</a:t>
            </a:fld>
            <a:endParaRPr lang="en-US"/>
          </a:p>
        </p:txBody>
      </p:sp>
    </p:spTree>
    <p:extLst>
      <p:ext uri="{BB962C8B-B14F-4D97-AF65-F5344CB8AC3E}">
        <p14:creationId xmlns:p14="http://schemas.microsoft.com/office/powerpoint/2010/main" val="168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6A29ED-2E91-924E-AFCF-46BEDC85F806}" type="slidenum">
              <a:rPr lang="en-US" smtClean="0"/>
              <a:t>24</a:t>
            </a:fld>
            <a:endParaRPr lang="en-US"/>
          </a:p>
        </p:txBody>
      </p:sp>
    </p:spTree>
    <p:extLst>
      <p:ext uri="{BB962C8B-B14F-4D97-AF65-F5344CB8AC3E}">
        <p14:creationId xmlns:p14="http://schemas.microsoft.com/office/powerpoint/2010/main" val="15807238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6A29ED-2E91-924E-AFCF-46BEDC85F806}" type="slidenum">
              <a:rPr lang="en-US" smtClean="0"/>
              <a:t>25</a:t>
            </a:fld>
            <a:endParaRPr lang="en-US"/>
          </a:p>
        </p:txBody>
      </p:sp>
    </p:spTree>
    <p:extLst>
      <p:ext uri="{BB962C8B-B14F-4D97-AF65-F5344CB8AC3E}">
        <p14:creationId xmlns:p14="http://schemas.microsoft.com/office/powerpoint/2010/main" val="11154381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6A29ED-2E91-924E-AFCF-46BEDC85F806}" type="slidenum">
              <a:rPr lang="en-US" smtClean="0"/>
              <a:t>34</a:t>
            </a:fld>
            <a:endParaRPr lang="en-US"/>
          </a:p>
        </p:txBody>
      </p:sp>
    </p:spTree>
    <p:extLst>
      <p:ext uri="{BB962C8B-B14F-4D97-AF65-F5344CB8AC3E}">
        <p14:creationId xmlns:p14="http://schemas.microsoft.com/office/powerpoint/2010/main" val="4114823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6A29ED-2E91-924E-AFCF-46BEDC85F806}" type="slidenum">
              <a:rPr lang="en-US" smtClean="0"/>
              <a:t>38</a:t>
            </a:fld>
            <a:endParaRPr lang="en-US"/>
          </a:p>
        </p:txBody>
      </p:sp>
    </p:spTree>
    <p:extLst>
      <p:ext uri="{BB962C8B-B14F-4D97-AF65-F5344CB8AC3E}">
        <p14:creationId xmlns:p14="http://schemas.microsoft.com/office/powerpoint/2010/main" val="17844844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6A29ED-2E91-924E-AFCF-46BEDC85F806}" type="slidenum">
              <a:rPr lang="en-US" smtClean="0"/>
              <a:t>40</a:t>
            </a:fld>
            <a:endParaRPr lang="en-US"/>
          </a:p>
        </p:txBody>
      </p:sp>
    </p:spTree>
    <p:extLst>
      <p:ext uri="{BB962C8B-B14F-4D97-AF65-F5344CB8AC3E}">
        <p14:creationId xmlns:p14="http://schemas.microsoft.com/office/powerpoint/2010/main" val="742430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1" name="Rectangle 10"/>
          <p:cNvSpPr/>
          <p:nvPr/>
        </p:nvSpPr>
        <p:spPr>
          <a:xfrm>
            <a:off x="0" y="3866920"/>
            <a:ext cx="9144000" cy="2991080"/>
          </a:xfrm>
          <a:prstGeom prst="rect">
            <a:avLst/>
          </a:prstGeom>
          <a:gradFill>
            <a:gsLst>
              <a:gs pos="0">
                <a:schemeClr val="bg1">
                  <a:alpha val="91000"/>
                </a:schemeClr>
              </a:gs>
              <a:gs pos="37000">
                <a:schemeClr val="bg1">
                  <a:alpha val="76000"/>
                </a:schemeClr>
              </a:gs>
              <a:gs pos="100000">
                <a:schemeClr val="bg2">
                  <a:alpha val="79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0" y="0"/>
            <a:ext cx="9144000" cy="3866920"/>
          </a:xfrm>
          <a:prstGeom prst="rect">
            <a:avLst/>
          </a:prstGeom>
          <a:gradFill flip="none" rotWithShape="1">
            <a:gsLst>
              <a:gs pos="0">
                <a:schemeClr val="bg1">
                  <a:alpha val="89000"/>
                </a:schemeClr>
              </a:gs>
              <a:gs pos="48000">
                <a:schemeClr val="bg1">
                  <a:alpha val="62000"/>
                </a:schemeClr>
              </a:gs>
              <a:gs pos="100000">
                <a:schemeClr val="bg2">
                  <a:alpha val="79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p:cNvSpPr/>
          <p:nvPr/>
        </p:nvSpPr>
        <p:spPr>
          <a:xfrm>
            <a:off x="0" y="2652311"/>
            <a:ext cx="9144000" cy="2286000"/>
          </a:xfrm>
          <a:prstGeom prst="rect">
            <a:avLst/>
          </a:prstGeom>
          <a:gradFill flip="none" rotWithShape="1">
            <a:gsLst>
              <a:gs pos="0">
                <a:schemeClr val="bg1">
                  <a:alpha val="0"/>
                </a:schemeClr>
              </a:gs>
              <a:gs pos="29000">
                <a:schemeClr val="bg1">
                  <a:alpha val="30000"/>
                </a:schemeClr>
              </a:gs>
              <a:gs pos="45000">
                <a:schemeClr val="bg2">
                  <a:alpha val="40000"/>
                </a:schemeClr>
              </a:gs>
              <a:gs pos="55000">
                <a:schemeClr val="bg1">
                  <a:alpha val="26000"/>
                </a:schemeClr>
              </a:gs>
              <a:gs pos="65000">
                <a:schemeClr val="bg2">
                  <a:alpha val="60000"/>
                </a:schemeClr>
              </a:gs>
              <a:gs pos="100000">
                <a:schemeClr val="bg1">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0" y="1600200"/>
            <a:ext cx="9144000" cy="5105400"/>
          </a:xfrm>
          <a:prstGeom prst="ellipse">
            <a:avLst/>
          </a:prstGeom>
          <a:gradFill flip="none" rotWithShape="1">
            <a:gsLst>
              <a:gs pos="0">
                <a:schemeClr val="bg1"/>
              </a:gs>
              <a:gs pos="54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p:cNvSpPr>
            <a:spLocks noGrp="1"/>
          </p:cNvSpPr>
          <p:nvPr>
            <p:ph type="subTitle" idx="1"/>
          </p:nvPr>
        </p:nvSpPr>
        <p:spPr>
          <a:xfrm>
            <a:off x="1473795" y="5052545"/>
            <a:ext cx="5637010" cy="882119"/>
          </a:xfrm>
        </p:spPr>
        <p:txBody>
          <a:bodyPr>
            <a:normAutofit/>
          </a:bodyPr>
          <a:lstStyle>
            <a:lvl1pPr marL="0" indent="0" algn="l">
              <a:buNone/>
              <a:defRPr sz="220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28E80666-FB37-4B36-9149-507F3B0178E3}" type="datetimeFigureOut">
              <a:rPr lang="en-US" smtClean="0"/>
              <a:pPr/>
              <a:t>2/15/19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7E63A33-8271-4DD0-9C48-789913D7C115}" type="slidenum">
              <a:rPr lang="en-US" smtClean="0"/>
              <a:pPr/>
              <a:t>‹#›</a:t>
            </a:fld>
            <a:endParaRPr lang="en-US"/>
          </a:p>
        </p:txBody>
      </p:sp>
      <p:sp>
        <p:nvSpPr>
          <p:cNvPr id="2" name="Title 1"/>
          <p:cNvSpPr>
            <a:spLocks noGrp="1"/>
          </p:cNvSpPr>
          <p:nvPr>
            <p:ph type="ctrTitle"/>
          </p:nvPr>
        </p:nvSpPr>
        <p:spPr>
          <a:xfrm>
            <a:off x="817581" y="3132290"/>
            <a:ext cx="7175351" cy="1793167"/>
          </a:xfrm>
          <a:effectLst/>
        </p:spPr>
        <p:txBody>
          <a:bodyPr>
            <a:noAutofit/>
          </a:bodyPr>
          <a:lstStyle>
            <a:lvl1pPr marL="640080" indent="-457200" algn="l">
              <a:defRPr sz="5400"/>
            </a:lvl1pPr>
          </a:lstStyle>
          <a:p>
            <a:r>
              <a:rPr lang="en-GB"/>
              <a:t>Click to edit Master title style</a:t>
            </a:r>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Vertical Text Placeholder 2"/>
          <p:cNvSpPr>
            <a:spLocks noGrp="1"/>
          </p:cNvSpPr>
          <p:nvPr>
            <p:ph type="body" orient="vert" idx="1"/>
          </p:nvPr>
        </p:nvSpPr>
        <p:spPr>
          <a:xfrm>
            <a:off x="1905000" y="731519"/>
            <a:ext cx="6400800" cy="3474720"/>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28E80666-FB37-4B36-9149-507F3B0178E3}" type="datetimeFigureOut">
              <a:rPr lang="en-US" smtClean="0"/>
              <a:pPr/>
              <a:t>2/15/19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7E63A33-8271-4DD0-9C48-789913D7C115}"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53758" y="376517"/>
            <a:ext cx="2057400" cy="5238339"/>
          </a:xfrm>
          <a:effectLst/>
        </p:spPr>
        <p:txBody>
          <a:bodyPr vert="eaVert"/>
          <a:lstStyle>
            <a:lvl1pPr algn="l">
              <a:defRPr/>
            </a:lvl1pPr>
          </a:lstStyle>
          <a:p>
            <a:r>
              <a:rPr lang="en-GB"/>
              <a:t>Click to edit Master title style</a:t>
            </a:r>
            <a:endParaRPr lang="en-US"/>
          </a:p>
        </p:txBody>
      </p:sp>
      <p:sp>
        <p:nvSpPr>
          <p:cNvPr id="3" name="Vertical Text Placeholder 2"/>
          <p:cNvSpPr>
            <a:spLocks noGrp="1"/>
          </p:cNvSpPr>
          <p:nvPr>
            <p:ph type="body" orient="vert" idx="1"/>
          </p:nvPr>
        </p:nvSpPr>
        <p:spPr>
          <a:xfrm>
            <a:off x="3324113" y="731519"/>
            <a:ext cx="4829287" cy="4894729"/>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28E80666-FB37-4B36-9149-507F3B0178E3}" type="datetimeFigureOut">
              <a:rPr lang="en-US" smtClean="0"/>
              <a:pPr/>
              <a:t>2/15/19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7E63A33-8271-4DD0-9C48-789913D7C115}"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28E80666-FB37-4B36-9149-507F3B0178E3}" type="datetimeFigureOut">
              <a:rPr lang="en-US" smtClean="0"/>
              <a:pPr/>
              <a:t>2/15/19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7E63A33-8271-4DD0-9C48-789913D7C115}" type="slidenum">
              <a:rPr lang="en-US" smtClean="0"/>
              <a:pPr/>
              <a:t>‹#›</a:t>
            </a:fld>
            <a:endParaRPr lang="en-US"/>
          </a:p>
        </p:txBody>
      </p:sp>
      <p:sp>
        <p:nvSpPr>
          <p:cNvPr id="8" name="Title 7"/>
          <p:cNvSpPr>
            <a:spLocks noGrp="1"/>
          </p:cNvSpPr>
          <p:nvPr>
            <p:ph type="title"/>
          </p:nvPr>
        </p:nvSpPr>
        <p:spPr/>
        <p:txBody>
          <a:bodyPr/>
          <a:lstStyle/>
          <a:p>
            <a:r>
              <a:rPr lang="en-GB"/>
              <a:t>Click to edit Master title style</a:t>
            </a:r>
            <a:endParaRPr lang="en-US"/>
          </a:p>
        </p:txBody>
      </p:sp>
      <p:sp>
        <p:nvSpPr>
          <p:cNvPr id="10" name="Content Placeholder 9"/>
          <p:cNvSpPr>
            <a:spLocks noGrp="1"/>
          </p:cNvSpPr>
          <p:nvPr>
            <p:ph sz="quarter" idx="13"/>
          </p:nvPr>
        </p:nvSpPr>
        <p:spPr>
          <a:xfrm>
            <a:off x="1143000" y="731520"/>
            <a:ext cx="6400800" cy="347472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p:cNvSpPr/>
          <p:nvPr/>
        </p:nvSpPr>
        <p:spPr>
          <a:xfrm>
            <a:off x="0" y="3866920"/>
            <a:ext cx="9144000" cy="2991080"/>
          </a:xfrm>
          <a:prstGeom prst="rect">
            <a:avLst/>
          </a:prstGeom>
          <a:gradFill>
            <a:gsLst>
              <a:gs pos="0">
                <a:schemeClr val="bg1">
                  <a:alpha val="92000"/>
                </a:schemeClr>
              </a:gs>
              <a:gs pos="37000">
                <a:schemeClr val="bg1">
                  <a:alpha val="77000"/>
                </a:schemeClr>
              </a:gs>
              <a:gs pos="100000">
                <a:schemeClr val="bg2">
                  <a:alpha val="80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0" y="0"/>
            <a:ext cx="9144000" cy="3866920"/>
          </a:xfrm>
          <a:prstGeom prst="rect">
            <a:avLst/>
          </a:prstGeom>
          <a:gradFill flip="none" rotWithShape="1">
            <a:gsLst>
              <a:gs pos="0">
                <a:schemeClr val="bg1">
                  <a:alpha val="90000"/>
                </a:schemeClr>
              </a:gs>
              <a:gs pos="48000">
                <a:schemeClr val="bg1">
                  <a:alpha val="63000"/>
                </a:schemeClr>
              </a:gs>
              <a:gs pos="100000">
                <a:schemeClr val="bg2">
                  <a:alpha val="8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0" y="2652311"/>
            <a:ext cx="9144000" cy="2286000"/>
          </a:xfrm>
          <a:prstGeom prst="rect">
            <a:avLst/>
          </a:prstGeom>
          <a:gradFill flip="none" rotWithShape="1">
            <a:gsLst>
              <a:gs pos="0">
                <a:schemeClr val="bg1">
                  <a:alpha val="0"/>
                </a:schemeClr>
              </a:gs>
              <a:gs pos="29000">
                <a:schemeClr val="bg1">
                  <a:alpha val="30000"/>
                </a:schemeClr>
              </a:gs>
              <a:gs pos="45000">
                <a:schemeClr val="bg2">
                  <a:alpha val="40000"/>
                </a:schemeClr>
              </a:gs>
              <a:gs pos="55000">
                <a:schemeClr val="bg1">
                  <a:alpha val="26000"/>
                </a:schemeClr>
              </a:gs>
              <a:gs pos="65000">
                <a:schemeClr val="bg2">
                  <a:alpha val="60000"/>
                </a:schemeClr>
              </a:gs>
              <a:gs pos="100000">
                <a:schemeClr val="bg1">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0" y="1600200"/>
            <a:ext cx="9144000" cy="5105400"/>
          </a:xfrm>
          <a:prstGeom prst="ellipse">
            <a:avLst/>
          </a:prstGeom>
          <a:gradFill flip="none" rotWithShape="1">
            <a:gsLst>
              <a:gs pos="0">
                <a:schemeClr val="bg1"/>
              </a:gs>
              <a:gs pos="54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033195" y="2172648"/>
            <a:ext cx="5966666" cy="2423346"/>
          </a:xfrm>
          <a:effectLst/>
        </p:spPr>
        <p:txBody>
          <a:bodyPr anchor="b"/>
          <a:lstStyle>
            <a:lvl1pPr algn="r">
              <a:defRPr sz="4600" b="1" cap="none" baseline="0"/>
            </a:lvl1pPr>
          </a:lstStyle>
          <a:p>
            <a:r>
              <a:rPr lang="en-GB"/>
              <a:t>Click to edit Master title style</a:t>
            </a:r>
            <a:endParaRPr lang="en-US" dirty="0"/>
          </a:p>
        </p:txBody>
      </p:sp>
      <p:sp>
        <p:nvSpPr>
          <p:cNvPr id="3" name="Text Placeholder 2"/>
          <p:cNvSpPr>
            <a:spLocks noGrp="1"/>
          </p:cNvSpPr>
          <p:nvPr>
            <p:ph type="body" idx="1"/>
          </p:nvPr>
        </p:nvSpPr>
        <p:spPr>
          <a:xfrm>
            <a:off x="2022438" y="4607511"/>
            <a:ext cx="5970494" cy="835460"/>
          </a:xfrm>
        </p:spPr>
        <p:txBody>
          <a:bodyPr anchor="t"/>
          <a:lstStyle>
            <a:lvl1pPr marL="0" indent="0" algn="r">
              <a:buNone/>
              <a:defRPr sz="20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28E80666-FB37-4B36-9149-507F3B0178E3}" type="datetimeFigureOut">
              <a:rPr lang="en-US" smtClean="0"/>
              <a:pPr/>
              <a:t>2/15/19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7E63A33-8271-4DD0-9C48-789913D7C115}"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28E80666-FB37-4B36-9149-507F3B0178E3}" type="datetimeFigureOut">
              <a:rPr lang="en-US" smtClean="0"/>
              <a:pPr/>
              <a:t>2/15/19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7E63A33-8271-4DD0-9C48-789913D7C115}" type="slidenum">
              <a:rPr lang="en-US" smtClean="0"/>
              <a:pPr/>
              <a:t>‹#›</a:t>
            </a:fld>
            <a:endParaRPr lang="en-US"/>
          </a:p>
        </p:txBody>
      </p:sp>
      <p:sp>
        <p:nvSpPr>
          <p:cNvPr id="8" name="Title 7"/>
          <p:cNvSpPr>
            <a:spLocks noGrp="1"/>
          </p:cNvSpPr>
          <p:nvPr>
            <p:ph type="title"/>
          </p:nvPr>
        </p:nvSpPr>
        <p:spPr/>
        <p:txBody>
          <a:bodyPr/>
          <a:lstStyle/>
          <a:p>
            <a:r>
              <a:rPr lang="en-GB"/>
              <a:t>Click to edit Master title style</a:t>
            </a:r>
            <a:endParaRPr lang="en-US"/>
          </a:p>
        </p:txBody>
      </p:sp>
      <p:sp>
        <p:nvSpPr>
          <p:cNvPr id="9" name="Content Placeholder 8"/>
          <p:cNvSpPr>
            <a:spLocks noGrp="1"/>
          </p:cNvSpPr>
          <p:nvPr>
            <p:ph sz="quarter" idx="13"/>
          </p:nvPr>
        </p:nvSpPr>
        <p:spPr>
          <a:xfrm>
            <a:off x="1142999" y="731519"/>
            <a:ext cx="3346704" cy="347472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1" name="Content Placeholder 10"/>
          <p:cNvSpPr>
            <a:spLocks noGrp="1"/>
          </p:cNvSpPr>
          <p:nvPr>
            <p:ph sz="quarter" idx="14"/>
          </p:nvPr>
        </p:nvSpPr>
        <p:spPr>
          <a:xfrm>
            <a:off x="4645152" y="731520"/>
            <a:ext cx="3346704" cy="347472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143000" y="731520"/>
            <a:ext cx="3346704" cy="639762"/>
          </a:xfrm>
        </p:spPr>
        <p:txBody>
          <a:bodyPr anchor="b">
            <a:noAutofit/>
          </a:bodyPr>
          <a:lstStyle>
            <a:lvl1pPr marL="0" indent="0" algn="ctr">
              <a:buNone/>
              <a:defRPr lang="en-US" sz="2400" b="1" i="0" kern="1200" dirty="0" smtClean="0">
                <a:gradFill>
                  <a:gsLst>
                    <a:gs pos="0">
                      <a:schemeClr val="tx1"/>
                    </a:gs>
                    <a:gs pos="40000">
                      <a:schemeClr val="tx1">
                        <a:lumMod val="75000"/>
                        <a:lumOff val="25000"/>
                      </a:schemeClr>
                    </a:gs>
                    <a:gs pos="100000">
                      <a:schemeClr val="tx2">
                        <a:alpha val="65000"/>
                      </a:schemeClr>
                    </a:gs>
                  </a:gsLst>
                  <a:lin ang="5400000" scaled="0"/>
                </a:gradFill>
                <a:effectLst/>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156447" y="1400327"/>
            <a:ext cx="3346704" cy="2743200"/>
          </a:xfrm>
        </p:spPr>
        <p:txBody>
          <a:bodyPr>
            <a:normAutofit/>
          </a:bodyPr>
          <a:lstStyle>
            <a:lvl1pPr>
              <a:defRPr sz="18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4647302" y="731520"/>
            <a:ext cx="3346704" cy="639762"/>
          </a:xfrm>
        </p:spPr>
        <p:txBody>
          <a:bodyPr anchor="b">
            <a:noAutofit/>
          </a:bodyPr>
          <a:lstStyle>
            <a:lvl1pPr marL="0" indent="0" algn="ctr">
              <a:buNone/>
              <a:defRPr lang="en-US" sz="2400" b="1" i="0" kern="1200" dirty="0" smtClean="0">
                <a:gradFill>
                  <a:gsLst>
                    <a:gs pos="0">
                      <a:schemeClr val="tx1"/>
                    </a:gs>
                    <a:gs pos="40000">
                      <a:schemeClr val="tx1">
                        <a:lumMod val="75000"/>
                        <a:lumOff val="25000"/>
                      </a:schemeClr>
                    </a:gs>
                    <a:gs pos="100000">
                      <a:schemeClr val="tx2">
                        <a:alpha val="65000"/>
                      </a:schemeClr>
                    </a:gs>
                  </a:gsLst>
                  <a:lin ang="5400000" scaled="0"/>
                </a:gradFill>
                <a:effectLst/>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ctr" defTabSz="914400" rtl="0" eaLnBrk="1" latinLnBrk="0" hangingPunct="1">
              <a:spcBef>
                <a:spcPct val="20000"/>
              </a:spcBef>
              <a:spcAft>
                <a:spcPts val="300"/>
              </a:spcAft>
              <a:buClr>
                <a:schemeClr val="accent6">
                  <a:lumMod val="75000"/>
                </a:schemeClr>
              </a:buClr>
              <a:buSzPct val="130000"/>
              <a:buFont typeface="Georgia" pitchFamily="18" charset="0"/>
              <a:buNone/>
            </a:pPr>
            <a:r>
              <a:rPr lang="en-GB"/>
              <a:t>Click to edit Master text styles</a:t>
            </a:r>
          </a:p>
        </p:txBody>
      </p:sp>
      <p:sp>
        <p:nvSpPr>
          <p:cNvPr id="6" name="Content Placeholder 5"/>
          <p:cNvSpPr>
            <a:spLocks noGrp="1"/>
          </p:cNvSpPr>
          <p:nvPr>
            <p:ph sz="quarter" idx="4"/>
          </p:nvPr>
        </p:nvSpPr>
        <p:spPr>
          <a:xfrm>
            <a:off x="4645025" y="1399032"/>
            <a:ext cx="3346704" cy="2743200"/>
          </a:xfrm>
        </p:spPr>
        <p:txBody>
          <a:bodyPr>
            <a:normAutofit/>
          </a:bodyPr>
          <a:lstStyle>
            <a:lvl1pPr>
              <a:defRPr sz="18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28E80666-FB37-4B36-9149-507F3B0178E3}" type="datetimeFigureOut">
              <a:rPr lang="en-US" smtClean="0"/>
              <a:pPr/>
              <a:t>2/15/19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7E63A33-8271-4DD0-9C48-789913D7C115}" type="slidenum">
              <a:rPr lang="en-US" smtClean="0"/>
              <a:pPr/>
              <a:t>‹#›</a:t>
            </a:fld>
            <a:endParaRPr lang="en-US"/>
          </a:p>
        </p:txBody>
      </p:sp>
      <p:sp>
        <p:nvSpPr>
          <p:cNvPr id="10" name="Title 9"/>
          <p:cNvSpPr>
            <a:spLocks noGrp="1"/>
          </p:cNvSpPr>
          <p:nvPr>
            <p:ph type="title"/>
          </p:nvPr>
        </p:nvSpPr>
        <p:spPr/>
        <p:txBody>
          <a:bodyPr/>
          <a:lstStyle/>
          <a:p>
            <a:r>
              <a:rPr lang="en-GB"/>
              <a:t>Click to edit Master title style</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28E80666-FB37-4B36-9149-507F3B0178E3}" type="datetimeFigureOut">
              <a:rPr lang="en-US" smtClean="0"/>
              <a:pPr/>
              <a:t>2/15/19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7E63A33-8271-4DD0-9C48-789913D7C115}"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8E80666-FB37-4B36-9149-507F3B0178E3}" type="datetimeFigureOut">
              <a:rPr lang="en-US" smtClean="0"/>
              <a:pPr/>
              <a:t>2/15/19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7E63A33-8271-4DD0-9C48-789913D7C115}"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095" y="2209800"/>
            <a:ext cx="3636085" cy="1258493"/>
          </a:xfrm>
          <a:effectLst/>
        </p:spPr>
        <p:txBody>
          <a:bodyPr anchor="b">
            <a:noAutofit/>
          </a:bodyPr>
          <a:lstStyle>
            <a:lvl1pPr marL="228600" indent="-228600" algn="l">
              <a:defRPr sz="2800" b="1">
                <a:effectLst/>
              </a:defRPr>
            </a:lvl1pPr>
          </a:lstStyle>
          <a:p>
            <a:r>
              <a:rPr lang="en-GB"/>
              <a:t>Click to edit Master title style</a:t>
            </a:r>
            <a:endParaRPr lang="en-US" dirty="0"/>
          </a:p>
        </p:txBody>
      </p:sp>
      <p:sp>
        <p:nvSpPr>
          <p:cNvPr id="3" name="Content Placeholder 2"/>
          <p:cNvSpPr>
            <a:spLocks noGrp="1"/>
          </p:cNvSpPr>
          <p:nvPr>
            <p:ph idx="1"/>
          </p:nvPr>
        </p:nvSpPr>
        <p:spPr>
          <a:xfrm>
            <a:off x="4593515" y="731520"/>
            <a:ext cx="4017085" cy="4894730"/>
          </a:xfrm>
        </p:spPr>
        <p:txBody>
          <a:bodyPr anchor="ctr"/>
          <a:lstStyle>
            <a:lvl1pPr>
              <a:defRPr sz="2200"/>
            </a:lvl1pPr>
            <a:lvl2pPr>
              <a:defRPr sz="2000"/>
            </a:lvl2pPr>
            <a:lvl3pPr>
              <a:defRPr sz="1800"/>
            </a:lvl3pPr>
            <a:lvl4pPr>
              <a:defRPr sz="1600"/>
            </a:lvl4pPr>
            <a:lvl5pPr>
              <a:defRPr sz="14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1075765" y="3497802"/>
            <a:ext cx="3388660" cy="213951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28E80666-FB37-4B36-9149-507F3B0178E3}" type="datetimeFigureOut">
              <a:rPr lang="en-US" smtClean="0"/>
              <a:pPr/>
              <a:t>2/15/19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7E63A33-8271-4DD0-9C48-789913D7C115}"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3866920"/>
            <a:ext cx="9144000" cy="2991080"/>
          </a:xfrm>
          <a:prstGeom prst="rect">
            <a:avLst/>
          </a:prstGeom>
          <a:gradFill>
            <a:gsLst>
              <a:gs pos="0">
                <a:schemeClr val="bg1">
                  <a:alpha val="92000"/>
                </a:schemeClr>
              </a:gs>
              <a:gs pos="37000">
                <a:schemeClr val="bg1">
                  <a:alpha val="77000"/>
                </a:schemeClr>
              </a:gs>
              <a:gs pos="100000">
                <a:schemeClr val="bg2">
                  <a:alpha val="80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0" y="0"/>
            <a:ext cx="9144000" cy="3866920"/>
          </a:xfrm>
          <a:prstGeom prst="rect">
            <a:avLst/>
          </a:prstGeom>
          <a:gradFill flip="none" rotWithShape="1">
            <a:gsLst>
              <a:gs pos="0">
                <a:schemeClr val="bg1">
                  <a:alpha val="90000"/>
                </a:schemeClr>
              </a:gs>
              <a:gs pos="48000">
                <a:schemeClr val="bg1">
                  <a:alpha val="63000"/>
                </a:schemeClr>
              </a:gs>
              <a:gs pos="100000">
                <a:schemeClr val="bg2">
                  <a:alpha val="8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p:cNvSpPr/>
          <p:nvPr/>
        </p:nvSpPr>
        <p:spPr>
          <a:xfrm>
            <a:off x="0" y="2652311"/>
            <a:ext cx="9144000" cy="2286000"/>
          </a:xfrm>
          <a:prstGeom prst="rect">
            <a:avLst/>
          </a:prstGeom>
          <a:gradFill flip="none" rotWithShape="1">
            <a:gsLst>
              <a:gs pos="0">
                <a:schemeClr val="bg1">
                  <a:alpha val="0"/>
                </a:schemeClr>
              </a:gs>
              <a:gs pos="29000">
                <a:schemeClr val="bg1">
                  <a:alpha val="30000"/>
                </a:schemeClr>
              </a:gs>
              <a:gs pos="45000">
                <a:schemeClr val="bg2">
                  <a:alpha val="40000"/>
                </a:schemeClr>
              </a:gs>
              <a:gs pos="55000">
                <a:schemeClr val="bg1">
                  <a:alpha val="26000"/>
                </a:schemeClr>
              </a:gs>
              <a:gs pos="65000">
                <a:schemeClr val="bg2">
                  <a:alpha val="60000"/>
                </a:schemeClr>
              </a:gs>
              <a:gs pos="100000">
                <a:schemeClr val="bg1">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0" y="1600200"/>
            <a:ext cx="9144000" cy="5105400"/>
          </a:xfrm>
          <a:prstGeom prst="ellipse">
            <a:avLst/>
          </a:prstGeom>
          <a:gradFill flip="none" rotWithShape="1">
            <a:gsLst>
              <a:gs pos="0">
                <a:schemeClr val="bg1"/>
              </a:gs>
              <a:gs pos="54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idx="1"/>
          </p:nvPr>
        </p:nvSpPr>
        <p:spPr>
          <a:xfrm>
            <a:off x="4475175" y="1143000"/>
            <a:ext cx="4114800" cy="3127806"/>
          </a:xfrm>
          <a:prstGeom prst="roundRect">
            <a:avLst>
              <a:gd name="adj" fmla="val 4230"/>
            </a:avLst>
          </a:prstGeom>
          <a:solidFill>
            <a:schemeClr val="bg2">
              <a:lumMod val="90000"/>
            </a:schemeClr>
          </a:solidFill>
          <a:effectLst>
            <a:reflection blurRad="4350" stA="23000" endA="300" endPos="28000" dir="5400000" sy="-100000" algn="bl" rotWithShape="0"/>
          </a:effectLst>
          <a:scene3d>
            <a:camera prst="perspectiveContrastingLeftFacing" fov="1800000">
              <a:rot lat="300000" lon="2100000" rev="0"/>
            </a:camera>
            <a:lightRig rig="balanced" dir="t"/>
          </a:scene3d>
          <a:sp3d>
            <a:bevelT w="50800" h="50800"/>
          </a:sp3d>
        </p:spPr>
        <p:txBody>
          <a:bodyPr>
            <a:normAutofit/>
            <a:flatTx/>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Drag picture to placeholder or click icon to add</a:t>
            </a:r>
            <a:endParaRPr lang="en-US" dirty="0"/>
          </a:p>
        </p:txBody>
      </p:sp>
      <p:sp>
        <p:nvSpPr>
          <p:cNvPr id="4" name="Text Placeholder 3"/>
          <p:cNvSpPr>
            <a:spLocks noGrp="1"/>
          </p:cNvSpPr>
          <p:nvPr>
            <p:ph type="body" sz="half" idx="2"/>
          </p:nvPr>
        </p:nvSpPr>
        <p:spPr>
          <a:xfrm>
            <a:off x="877887" y="1010486"/>
            <a:ext cx="3694114" cy="2163020"/>
          </a:xfrm>
        </p:spPr>
        <p:txBody>
          <a:bodyPr anchor="b"/>
          <a:lstStyle>
            <a:lvl1pPr marL="182880" indent="-182880">
              <a:buFont typeface="Georgia" pitchFamily="18" charset="0"/>
              <a:buChar char="*"/>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28E80666-FB37-4B36-9149-507F3B0178E3}" type="datetimeFigureOut">
              <a:rPr lang="en-US" smtClean="0"/>
              <a:pPr/>
              <a:t>2/15/19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7E63A33-8271-4DD0-9C48-789913D7C115}" type="slidenum">
              <a:rPr lang="en-US" smtClean="0"/>
              <a:pPr/>
              <a:t>‹#›</a:t>
            </a:fld>
            <a:endParaRPr lang="en-US"/>
          </a:p>
        </p:txBody>
      </p:sp>
      <p:sp>
        <p:nvSpPr>
          <p:cNvPr id="2" name="Title 1"/>
          <p:cNvSpPr>
            <a:spLocks noGrp="1"/>
          </p:cNvSpPr>
          <p:nvPr>
            <p:ph type="title"/>
          </p:nvPr>
        </p:nvSpPr>
        <p:spPr>
          <a:xfrm>
            <a:off x="727268" y="4464421"/>
            <a:ext cx="6383538" cy="1143000"/>
          </a:xfrm>
        </p:spPr>
        <p:txBody>
          <a:bodyPr anchor="b">
            <a:noAutofit/>
          </a:bodyPr>
          <a:lstStyle>
            <a:lvl1pPr algn="l">
              <a:defRPr sz="4600" b="1"/>
            </a:lvl1pPr>
          </a:lstStyle>
          <a:p>
            <a:r>
              <a:rPr lang="en-GB"/>
              <a:t>Click to edit Master title style</a:t>
            </a:r>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sp>
        <p:nvSpPr>
          <p:cNvPr id="7" name="Rectangle 6"/>
          <p:cNvSpPr/>
          <p:nvPr/>
        </p:nvSpPr>
        <p:spPr>
          <a:xfrm>
            <a:off x="0" y="5105400"/>
            <a:ext cx="9144000" cy="1752600"/>
          </a:xfrm>
          <a:prstGeom prst="rect">
            <a:avLst/>
          </a:prstGeom>
          <a:gradFill>
            <a:gsLst>
              <a:gs pos="0">
                <a:schemeClr val="bg1">
                  <a:alpha val="91000"/>
                </a:schemeClr>
              </a:gs>
              <a:gs pos="37000">
                <a:schemeClr val="bg1">
                  <a:alpha val="76000"/>
                </a:schemeClr>
              </a:gs>
              <a:gs pos="100000">
                <a:schemeClr val="bg2">
                  <a:alpha val="79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0" y="0"/>
            <a:ext cx="9144000" cy="5105400"/>
          </a:xfrm>
          <a:prstGeom prst="rect">
            <a:avLst/>
          </a:prstGeom>
          <a:gradFill flip="none" rotWithShape="1">
            <a:gsLst>
              <a:gs pos="0">
                <a:schemeClr val="bg1">
                  <a:alpha val="89000"/>
                </a:schemeClr>
              </a:gs>
              <a:gs pos="48000">
                <a:schemeClr val="bg1">
                  <a:alpha val="62000"/>
                </a:schemeClr>
              </a:gs>
              <a:gs pos="100000">
                <a:schemeClr val="bg2">
                  <a:alpha val="79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0" y="3768304"/>
            <a:ext cx="9144000" cy="2286000"/>
          </a:xfrm>
          <a:prstGeom prst="rect">
            <a:avLst/>
          </a:prstGeom>
          <a:gradFill flip="none" rotWithShape="1">
            <a:gsLst>
              <a:gs pos="0">
                <a:schemeClr val="bg1">
                  <a:alpha val="0"/>
                </a:schemeClr>
              </a:gs>
              <a:gs pos="29000">
                <a:schemeClr val="bg1">
                  <a:alpha val="30000"/>
                </a:schemeClr>
              </a:gs>
              <a:gs pos="45000">
                <a:schemeClr val="bg2">
                  <a:alpha val="40000"/>
                </a:schemeClr>
              </a:gs>
              <a:gs pos="55000">
                <a:schemeClr val="bg1">
                  <a:alpha val="26000"/>
                </a:schemeClr>
              </a:gs>
              <a:gs pos="65000">
                <a:schemeClr val="bg2">
                  <a:alpha val="60000"/>
                </a:schemeClr>
              </a:gs>
              <a:gs pos="100000">
                <a:schemeClr val="bg1">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0" y="1600200"/>
            <a:ext cx="9144000" cy="5105400"/>
          </a:xfrm>
          <a:prstGeom prst="ellipse">
            <a:avLst/>
          </a:prstGeom>
          <a:gradFill flip="none" rotWithShape="1">
            <a:gsLst>
              <a:gs pos="0">
                <a:schemeClr val="bg1"/>
              </a:gs>
              <a:gs pos="56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1793289" y="4372168"/>
            <a:ext cx="6512511" cy="1143000"/>
          </a:xfrm>
          <a:prstGeom prst="rect">
            <a:avLst/>
          </a:prstGeom>
          <a:effectLst/>
        </p:spPr>
        <p:txBody>
          <a:bodyPr vert="horz" lIns="91440" tIns="45720" rIns="91440" bIns="45720" rtlCol="0" anchor="t" anchorCtr="0">
            <a:noAutofit/>
          </a:bodyPr>
          <a:lstStyle/>
          <a:p>
            <a:r>
              <a:rPr lang="en-GB"/>
              <a:t>Click to edit Master title style</a:t>
            </a:r>
            <a:endParaRPr lang="en-US" dirty="0"/>
          </a:p>
        </p:txBody>
      </p:sp>
      <p:sp>
        <p:nvSpPr>
          <p:cNvPr id="3" name="Text Placeholder 2"/>
          <p:cNvSpPr>
            <a:spLocks noGrp="1"/>
          </p:cNvSpPr>
          <p:nvPr>
            <p:ph type="body" idx="1"/>
          </p:nvPr>
        </p:nvSpPr>
        <p:spPr>
          <a:xfrm>
            <a:off x="1143000" y="732260"/>
            <a:ext cx="6400800" cy="3474720"/>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6172200" y="6172200"/>
            <a:ext cx="2514600" cy="365125"/>
          </a:xfrm>
          <a:prstGeom prst="rect">
            <a:avLst/>
          </a:prstGeom>
        </p:spPr>
        <p:txBody>
          <a:bodyPr vert="horz" lIns="91440" tIns="45720" rIns="91440" bIns="45720" rtlCol="0" anchor="ctr"/>
          <a:lstStyle>
            <a:lvl1pPr algn="r">
              <a:defRPr sz="1100" b="1">
                <a:solidFill>
                  <a:schemeClr val="tx1">
                    <a:lumMod val="50000"/>
                    <a:lumOff val="50000"/>
                  </a:schemeClr>
                </a:solidFill>
              </a:defRPr>
            </a:lvl1pPr>
          </a:lstStyle>
          <a:p>
            <a:fld id="{28E80666-FB37-4B36-9149-507F3B0178E3}" type="datetimeFigureOut">
              <a:rPr lang="en-US" smtClean="0"/>
              <a:pPr/>
              <a:t>2/15/19</a:t>
            </a:fld>
            <a:endParaRPr lang="en-US" dirty="0"/>
          </a:p>
        </p:txBody>
      </p:sp>
      <p:sp>
        <p:nvSpPr>
          <p:cNvPr id="5" name="Footer Placeholder 4"/>
          <p:cNvSpPr>
            <a:spLocks noGrp="1"/>
          </p:cNvSpPr>
          <p:nvPr>
            <p:ph type="ftr" sz="quarter" idx="3"/>
          </p:nvPr>
        </p:nvSpPr>
        <p:spPr>
          <a:xfrm>
            <a:off x="457199" y="6172200"/>
            <a:ext cx="3352801" cy="365125"/>
          </a:xfrm>
          <a:prstGeom prst="rect">
            <a:avLst/>
          </a:prstGeom>
        </p:spPr>
        <p:txBody>
          <a:bodyPr vert="horz" lIns="91440" tIns="45720" rIns="91440" bIns="45720" rtlCol="0" anchor="ctr"/>
          <a:lstStyle>
            <a:lvl1pPr algn="l">
              <a:defRPr sz="1100" b="1">
                <a:solidFill>
                  <a:schemeClr val="tx1">
                    <a:lumMod val="50000"/>
                    <a:lumOff val="50000"/>
                  </a:schemeClr>
                </a:solidFill>
              </a:defRPr>
            </a:lvl1pPr>
          </a:lstStyle>
          <a:p>
            <a:endParaRPr lang="en-US" dirty="0"/>
          </a:p>
        </p:txBody>
      </p:sp>
      <p:sp>
        <p:nvSpPr>
          <p:cNvPr id="6" name="Slide Number Placeholder 5"/>
          <p:cNvSpPr>
            <a:spLocks noGrp="1"/>
          </p:cNvSpPr>
          <p:nvPr>
            <p:ph type="sldNum" sz="quarter" idx="4"/>
          </p:nvPr>
        </p:nvSpPr>
        <p:spPr>
          <a:xfrm>
            <a:off x="3810000" y="6172200"/>
            <a:ext cx="1828800" cy="365125"/>
          </a:xfrm>
          <a:prstGeom prst="rect">
            <a:avLst/>
          </a:prstGeom>
        </p:spPr>
        <p:txBody>
          <a:bodyPr vert="horz" lIns="91440" tIns="45720" rIns="91440" bIns="45720" rtlCol="0" anchor="ctr"/>
          <a:lstStyle>
            <a:lvl1pPr algn="ctr">
              <a:defRPr sz="1200" b="1">
                <a:solidFill>
                  <a:schemeClr val="tx1">
                    <a:lumMod val="50000"/>
                    <a:lumOff val="50000"/>
                  </a:schemeClr>
                </a:solidFill>
              </a:defRPr>
            </a:lvl1pPr>
          </a:lstStyle>
          <a:p>
            <a:fld id="{D7E63A33-8271-4DD0-9C48-789913D7C115}"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961" r:id="rId1"/>
    <p:sldLayoutId id="2147483962" r:id="rId2"/>
    <p:sldLayoutId id="2147483963" r:id="rId3"/>
    <p:sldLayoutId id="2147483964" r:id="rId4"/>
    <p:sldLayoutId id="2147483965" r:id="rId5"/>
    <p:sldLayoutId id="2147483966" r:id="rId6"/>
    <p:sldLayoutId id="2147483967" r:id="rId7"/>
    <p:sldLayoutId id="2147483968" r:id="rId8"/>
    <p:sldLayoutId id="2147483969" r:id="rId9"/>
    <p:sldLayoutId id="2147483970" r:id="rId10"/>
    <p:sldLayoutId id="2147483971" r:id="rId11"/>
  </p:sldLayoutIdLst>
  <p:txStyles>
    <p:titleStyle>
      <a:lvl1pPr marL="320040" indent="-320040" algn="r" defTabSz="914400" rtl="0" eaLnBrk="1" latinLnBrk="0" hangingPunct="1">
        <a:spcBef>
          <a:spcPct val="0"/>
        </a:spcBef>
        <a:buClr>
          <a:schemeClr val="accent6">
            <a:lumMod val="75000"/>
          </a:schemeClr>
        </a:buClr>
        <a:buSzPct val="128000"/>
        <a:buFont typeface="Georgia" pitchFamily="18" charset="0"/>
        <a:buChar char="*"/>
        <a:defRPr sz="4600" b="1" i="0" kern="1200">
          <a:gradFill>
            <a:gsLst>
              <a:gs pos="0">
                <a:schemeClr val="tx1"/>
              </a:gs>
              <a:gs pos="40000">
                <a:schemeClr val="tx1">
                  <a:lumMod val="75000"/>
                  <a:lumOff val="25000"/>
                </a:schemeClr>
              </a:gs>
              <a:gs pos="100000">
                <a:schemeClr val="tx2">
                  <a:alpha val="65000"/>
                </a:schemeClr>
              </a:gs>
            </a:gsLst>
            <a:lin ang="5400000" scaled="0"/>
          </a:gradFill>
          <a:effectLst>
            <a:reflection blurRad="6350" stA="55000" endA="300" endPos="45500" dir="5400000" sy="-100000" algn="bl" rotWithShape="0"/>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2860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2200" kern="1200">
          <a:solidFill>
            <a:schemeClr val="tx1">
              <a:lumMod val="75000"/>
              <a:lumOff val="25000"/>
            </a:schemeClr>
          </a:solidFill>
          <a:latin typeface="+mn-lt"/>
          <a:ea typeface="+mn-ea"/>
          <a:cs typeface="+mn-cs"/>
        </a:defRPr>
      </a:lvl1pPr>
      <a:lvl2pPr marL="54864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2000" kern="1200">
          <a:solidFill>
            <a:schemeClr val="tx1">
              <a:lumMod val="75000"/>
              <a:lumOff val="25000"/>
            </a:schemeClr>
          </a:solidFill>
          <a:latin typeface="+mn-lt"/>
          <a:ea typeface="+mn-ea"/>
          <a:cs typeface="+mn-cs"/>
        </a:defRPr>
      </a:lvl2pPr>
      <a:lvl3pPr marL="82296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800" kern="1200">
          <a:solidFill>
            <a:schemeClr val="tx1">
              <a:lumMod val="75000"/>
              <a:lumOff val="25000"/>
            </a:schemeClr>
          </a:solidFill>
          <a:latin typeface="+mn-lt"/>
          <a:ea typeface="+mn-ea"/>
          <a:cs typeface="+mn-cs"/>
        </a:defRPr>
      </a:lvl3pPr>
      <a:lvl4pPr marL="109728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600" kern="1200">
          <a:solidFill>
            <a:schemeClr val="tx1">
              <a:lumMod val="75000"/>
              <a:lumOff val="25000"/>
            </a:schemeClr>
          </a:solidFill>
          <a:latin typeface="+mn-lt"/>
          <a:ea typeface="+mn-ea"/>
          <a:cs typeface="+mn-cs"/>
        </a:defRPr>
      </a:lvl4pPr>
      <a:lvl5pPr marL="1389888"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5pPr>
      <a:lvl6pPr marL="1664208"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6pPr>
      <a:lvl7pPr marL="196596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7pPr>
      <a:lvl8pPr marL="228600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8pPr>
      <a:lvl9pPr marL="2587752"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20.png"/><Relationship Id="rId1" Type="http://schemas.openxmlformats.org/officeDocument/2006/relationships/slideLayout" Target="../slideLayouts/slideLayout2.xml"/><Relationship Id="rId5" Type="http://schemas.openxmlformats.org/officeDocument/2006/relationships/image" Target="../media/image21.jpeg"/><Relationship Id="rId4" Type="http://schemas.openxmlformats.org/officeDocument/2006/relationships/image" Target="../media/image20.jpeg"/></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7.png"/><Relationship Id="rId1" Type="http://schemas.openxmlformats.org/officeDocument/2006/relationships/slideLayout" Target="../slideLayouts/slideLayout2.xml"/><Relationship Id="rId5" Type="http://schemas.openxmlformats.org/officeDocument/2006/relationships/image" Target="../media/image25.jpeg"/><Relationship Id="rId4" Type="http://schemas.openxmlformats.org/officeDocument/2006/relationships/image" Target="../media/image24.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34.jpeg"/><Relationship Id="rId5" Type="http://schemas.openxmlformats.org/officeDocument/2006/relationships/image" Target="../media/image33.jpeg"/><Relationship Id="rId4" Type="http://schemas.openxmlformats.org/officeDocument/2006/relationships/image" Target="../media/image32.jpeg"/></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36.jpeg"/><Relationship Id="rId4" Type="http://schemas.openxmlformats.org/officeDocument/2006/relationships/image" Target="../media/image35.jpeg"/></Relationships>
</file>

<file path=ppt/slides/_rels/slide26.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8.jpe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6" Type="http://schemas.openxmlformats.org/officeDocument/2006/relationships/image" Target="../media/image39.jpeg"/><Relationship Id="rId5" Type="http://schemas.openxmlformats.org/officeDocument/2006/relationships/image" Target="../media/image41.png"/></Relationships>
</file>

<file path=ppt/slides/_rels/slide2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image" Target="../media/image40.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3.jpeg"/><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2.jpeg"/><Relationship Id="rId5" Type="http://schemas.openxmlformats.org/officeDocument/2006/relationships/image" Target="../media/image1.emf"/><Relationship Id="rId4" Type="http://schemas.openxmlformats.org/officeDocument/2006/relationships/oleObject" Target="../embeddings/oleObject1.bin"/></Relationships>
</file>

<file path=ppt/slides/_rels/slide30.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jpeg"/><Relationship Id="rId1" Type="http://schemas.openxmlformats.org/officeDocument/2006/relationships/slideLayout" Target="../slideLayouts/slideLayout2.xml"/><Relationship Id="rId4" Type="http://schemas.openxmlformats.org/officeDocument/2006/relationships/image" Target="../media/image44.jpe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8.png"/><Relationship Id="rId1" Type="http://schemas.openxmlformats.org/officeDocument/2006/relationships/slideLayout" Target="../slideLayouts/slideLayout2.xml"/><Relationship Id="rId5" Type="http://schemas.openxmlformats.org/officeDocument/2006/relationships/image" Target="../media/image47.jpeg"/><Relationship Id="rId4" Type="http://schemas.openxmlformats.org/officeDocument/2006/relationships/image" Target="../media/image46.jpeg"/></Relationships>
</file>

<file path=ppt/slides/_rels/slide33.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49.jpeg"/></Relationships>
</file>

<file path=ppt/slides/_rels/slide3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50.jpeg"/></Relationships>
</file>

<file path=ppt/slides/_rels/slide35.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2.png"/><Relationship Id="rId1" Type="http://schemas.openxmlformats.org/officeDocument/2006/relationships/slideLayout" Target="../slideLayouts/slideLayout2.xml"/><Relationship Id="rId4" Type="http://schemas.openxmlformats.org/officeDocument/2006/relationships/image" Target="../media/image52.jpeg"/></Relationships>
</file>

<file path=ppt/slides/_rels/slide36.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53.jpeg"/><Relationship Id="rId1" Type="http://schemas.openxmlformats.org/officeDocument/2006/relationships/slideLayout" Target="../slideLayouts/slideLayout2.xml"/><Relationship Id="rId4" Type="http://schemas.openxmlformats.org/officeDocument/2006/relationships/image" Target="../media/image55.jpeg"/></Relationships>
</file>

<file path=ppt/slides/_rels/slide37.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58.jpeg"/><Relationship Id="rId4" Type="http://schemas.openxmlformats.org/officeDocument/2006/relationships/image" Target="../media/image57.jpeg"/></Relationships>
</file>

<file path=ppt/slides/_rels/slide39.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61.jpg"/><Relationship Id="rId2" Type="http://schemas.openxmlformats.org/officeDocument/2006/relationships/image" Target="../media/image60.jpg"/><Relationship Id="rId1" Type="http://schemas.openxmlformats.org/officeDocument/2006/relationships/slideLayout" Target="../slideLayouts/slideLayout2.xml"/><Relationship Id="rId4" Type="http://schemas.openxmlformats.org/officeDocument/2006/relationships/image" Target="../media/image62.jpg"/></Relationships>
</file>

<file path=ppt/slides/_rels/slide42.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image" Target="../media/image63.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7.jpeg"/><Relationship Id="rId4" Type="http://schemas.openxmlformats.org/officeDocument/2006/relationships/image" Target="../media/image6.jpeg"/></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11.jpe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2.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normAutofit/>
          </a:bodyPr>
          <a:lstStyle/>
          <a:p>
            <a:pPr algn="ctr"/>
            <a:r>
              <a:rPr lang="en-US" sz="2800" b="1" dirty="0">
                <a:latin typeface="Arial"/>
                <a:cs typeface="Arial"/>
              </a:rPr>
              <a:t>Solving Nonlinear Equations</a:t>
            </a:r>
          </a:p>
        </p:txBody>
      </p:sp>
      <p:sp>
        <p:nvSpPr>
          <p:cNvPr id="3" name="Title 2"/>
          <p:cNvSpPr>
            <a:spLocks noGrp="1"/>
          </p:cNvSpPr>
          <p:nvPr>
            <p:ph type="ctrTitle"/>
          </p:nvPr>
        </p:nvSpPr>
        <p:spPr>
          <a:xfrm>
            <a:off x="954223" y="2175827"/>
            <a:ext cx="7175351" cy="1793167"/>
          </a:xfrm>
        </p:spPr>
        <p:txBody>
          <a:bodyPr/>
          <a:lstStyle/>
          <a:p>
            <a:pPr marL="182880" indent="0">
              <a:buNone/>
            </a:pPr>
            <a:r>
              <a:rPr lang="en-US" dirty="0">
                <a:latin typeface="Arial"/>
                <a:cs typeface="Arial"/>
              </a:rPr>
              <a:t>Chapter 3</a:t>
            </a:r>
          </a:p>
        </p:txBody>
      </p:sp>
    </p:spTree>
    <p:extLst>
      <p:ext uri="{BB962C8B-B14F-4D97-AF65-F5344CB8AC3E}">
        <p14:creationId xmlns:p14="http://schemas.microsoft.com/office/powerpoint/2010/main" val="21476379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dirty="0"/>
              </a:p>
              <a:p>
                <a:pPr marL="45720" indent="0">
                  <a:buNone/>
                </a:pPr>
                <a:r>
                  <a:rPr lang="en-US" b="1" i="1" dirty="0">
                    <a:latin typeface="Arial" charset="0"/>
                    <a:ea typeface="Arial" charset="0"/>
                    <a:cs typeface="Arial" charset="0"/>
                  </a:rPr>
                  <a:t>Background:</a:t>
                </a:r>
              </a:p>
              <a:p>
                <a:pPr marL="45720" indent="0">
                  <a:buNone/>
                </a:pPr>
                <a:endParaRPr lang="en-US" dirty="0"/>
              </a:p>
              <a:p>
                <a:pPr marL="45720" indent="0">
                  <a:buNone/>
                </a:pPr>
                <a:r>
                  <a:rPr lang="en-US" dirty="0"/>
                  <a:t>The methods for solving nonlinear equations are divided into two groups: Bracketing Methods and Open Methods.</a:t>
                </a:r>
              </a:p>
              <a:p>
                <a:pPr marL="45720" indent="0">
                  <a:buNone/>
                </a:pPr>
                <a:endParaRPr lang="en-US" dirty="0"/>
              </a:p>
              <a:p>
                <a:pPr marL="45720" indent="0">
                  <a:buNone/>
                </a:pPr>
                <a:r>
                  <a:rPr lang="en-US" dirty="0"/>
                  <a:t>In bracketing methods the interval </a:t>
                </a:r>
                <a:br>
                  <a:rPr lang="en-US" dirty="0"/>
                </a:br>
                <a:r>
                  <a:rPr lang="en-US" dirty="0"/>
                  <a:t>(on the </a:t>
                </a:r>
                <a14:m>
                  <m:oMath xmlns:m="http://schemas.openxmlformats.org/officeDocument/2006/math">
                    <m:r>
                      <a:rPr lang="en-GB" b="0" i="1" smtClean="0">
                        <a:latin typeface="Cambria Math" charset="0"/>
                      </a:rPr>
                      <m:t>𝑥</m:t>
                    </m:r>
                    <m:r>
                      <a:rPr lang="en-GB" b="0" i="1" smtClean="0">
                        <a:latin typeface="Cambria Math" charset="0"/>
                      </a:rPr>
                      <m:t>−</m:t>
                    </m:r>
                  </m:oMath>
                </a14:m>
                <a:r>
                  <a:rPr lang="en-US" dirty="0"/>
                  <a:t>axis) containing the solution </a:t>
                </a:r>
                <a:br>
                  <a:rPr lang="en-US" dirty="0"/>
                </a:br>
                <a:r>
                  <a:rPr lang="en-US" dirty="0"/>
                  <a:t>is identified (for example by </a:t>
                </a:r>
                <a:br>
                  <a:rPr lang="en-US" dirty="0"/>
                </a:br>
                <a:r>
                  <a:rPr lang="en-US" dirty="0"/>
                  <a:t>algorithmically determining by </a:t>
                </a:r>
                <a:br>
                  <a:rPr lang="en-US" dirty="0"/>
                </a:br>
                <a:r>
                  <a:rPr lang="en-US" dirty="0"/>
                  <a:t>successive computations in what range </a:t>
                </a:r>
                <a:br>
                  <a:rPr lang="en-US" dirty="0"/>
                </a:br>
                <a:r>
                  <a:rPr lang="en-US" dirty="0"/>
                  <a:t>the function goes from positive to </a:t>
                </a:r>
                <a:br>
                  <a:rPr lang="en-US" dirty="0"/>
                </a:br>
                <a:r>
                  <a:rPr lang="en-US" dirty="0"/>
                  <a:t>negative). </a:t>
                </a:r>
              </a:p>
              <a:p>
                <a:pPr marL="45720" indent="0">
                  <a:buNone/>
                </a:pPr>
                <a:r>
                  <a:rPr lang="en-US" dirty="0"/>
                  <a:t>The size of the interval is successively </a:t>
                </a:r>
                <a:br>
                  <a:rPr lang="en-US" dirty="0"/>
                </a:br>
                <a:r>
                  <a:rPr lang="en-US" dirty="0"/>
                  <a:t>reduced until the distance between the </a:t>
                </a:r>
                <a:br>
                  <a:rPr lang="en-US" dirty="0"/>
                </a:br>
                <a:r>
                  <a:rPr lang="en-US" dirty="0"/>
                  <a:t>endpoints is less than the desired </a:t>
                </a:r>
                <a:br>
                  <a:rPr lang="en-US" dirty="0"/>
                </a:br>
                <a:r>
                  <a:rPr lang="en-US" dirty="0"/>
                  <a:t>accuracy of the solution.</a:t>
                </a:r>
              </a:p>
              <a:p>
                <a:pPr marL="45720" indent="0">
                  <a:buNone/>
                </a:pPr>
                <a:endParaRPr lang="en-US" dirty="0"/>
              </a:p>
              <a:p>
                <a:pPr marL="45720" indent="0">
                  <a:buNone/>
                </a:pPr>
                <a:endParaRPr lang="en-US" dirty="0"/>
              </a:p>
              <a:p>
                <a:pPr marL="45720" indent="0">
                  <a:buNone/>
                </a:pPr>
                <a:endParaRPr lang="en-US" dirty="0"/>
              </a:p>
              <a:p>
                <a:pPr marL="4572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522457" y="56263"/>
                <a:ext cx="8383423" cy="6671128"/>
              </a:xfrm>
              <a:blipFill rotWithShape="0">
                <a:blip r:embed="rId2"/>
                <a:stretch>
                  <a:fillRect l="-364"/>
                </a:stretch>
              </a:blipFill>
            </p:spPr>
            <p:txBody>
              <a:bodyPr/>
              <a:lstStyle/>
              <a:p>
                <a:r>
                  <a:rPr lang="en-US">
                    <a:noFill/>
                  </a:rPr>
                  <a:t> </a:t>
                </a:r>
              </a:p>
            </p:txBody>
          </p:sp>
        </mc:Fallback>
      </mc:AlternateContent>
      <p:pic>
        <p:nvPicPr>
          <p:cNvPr id="4" name="Picture 2" descr="\\172.16.3.215\data4\Graphics\Powerpoint\WILEY WORK\GILAT\Final Files\ch03\gilat_3e_fig_03_3_4.jpg"/>
          <p:cNvPicPr>
            <a:picLocks noChangeAspect="1" noChangeArrowheads="1"/>
          </p:cNvPicPr>
          <p:nvPr/>
        </p:nvPicPr>
        <p:blipFill>
          <a:blip r:embed="rId3"/>
          <a:srcRect/>
          <a:stretch>
            <a:fillRect/>
          </a:stretch>
        </p:blipFill>
        <p:spPr bwMode="auto">
          <a:xfrm>
            <a:off x="5822442" y="2330890"/>
            <a:ext cx="2863405" cy="4293430"/>
          </a:xfrm>
          <a:prstGeom prst="rect">
            <a:avLst/>
          </a:prstGeom>
          <a:noFill/>
        </p:spPr>
      </p:pic>
    </p:spTree>
    <p:extLst>
      <p:ext uri="{BB962C8B-B14F-4D97-AF65-F5344CB8AC3E}">
        <p14:creationId xmlns:p14="http://schemas.microsoft.com/office/powerpoint/2010/main" val="16724662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b="1" i="1" dirty="0">
              <a:latin typeface="Arial" charset="0"/>
              <a:ea typeface="Arial" charset="0"/>
              <a:cs typeface="Arial" charset="0"/>
            </a:endParaRPr>
          </a:p>
          <a:p>
            <a:pPr marL="45720" indent="0">
              <a:buNone/>
            </a:pPr>
            <a:r>
              <a:rPr lang="en-US" b="1" i="1" dirty="0">
                <a:latin typeface="Arial" charset="0"/>
                <a:ea typeface="Arial" charset="0"/>
                <a:cs typeface="Arial" charset="0"/>
              </a:rPr>
              <a:t>Background:</a:t>
            </a:r>
          </a:p>
          <a:p>
            <a:pPr marL="45720" indent="0">
              <a:buNone/>
            </a:pPr>
            <a:endParaRPr lang="en-US" b="1" i="1" dirty="0">
              <a:latin typeface="Arial" charset="0"/>
              <a:ea typeface="Arial" charset="0"/>
              <a:cs typeface="Arial" charset="0"/>
            </a:endParaRPr>
          </a:p>
          <a:p>
            <a:pPr marL="45720" indent="0">
              <a:buNone/>
            </a:pPr>
            <a:r>
              <a:rPr lang="en-US" dirty="0">
                <a:latin typeface="Arial" charset="0"/>
                <a:ea typeface="Arial" charset="0"/>
                <a:cs typeface="Arial" charset="0"/>
              </a:rPr>
              <a:t>Open methods achieve this goal by </a:t>
            </a:r>
            <a:br>
              <a:rPr lang="en-US" dirty="0">
                <a:latin typeface="Arial" charset="0"/>
                <a:ea typeface="Arial" charset="0"/>
                <a:cs typeface="Arial" charset="0"/>
              </a:rPr>
            </a:br>
            <a:r>
              <a:rPr lang="en-US" dirty="0">
                <a:latin typeface="Arial" charset="0"/>
                <a:ea typeface="Arial" charset="0"/>
                <a:cs typeface="Arial" charset="0"/>
              </a:rPr>
              <a:t>making an initial guess at the </a:t>
            </a:r>
            <a:br>
              <a:rPr lang="en-US" dirty="0">
                <a:latin typeface="Arial" charset="0"/>
                <a:ea typeface="Arial" charset="0"/>
                <a:cs typeface="Arial" charset="0"/>
              </a:rPr>
            </a:br>
            <a:r>
              <a:rPr lang="en-US" dirty="0">
                <a:latin typeface="Arial" charset="0"/>
                <a:ea typeface="Arial" charset="0"/>
                <a:cs typeface="Arial" charset="0"/>
              </a:rPr>
              <a:t>solution and narrow down the </a:t>
            </a:r>
            <a:br>
              <a:rPr lang="en-US" dirty="0">
                <a:latin typeface="Arial" charset="0"/>
                <a:ea typeface="Arial" charset="0"/>
                <a:cs typeface="Arial" charset="0"/>
              </a:rPr>
            </a:br>
            <a:r>
              <a:rPr lang="en-US" dirty="0">
                <a:latin typeface="Arial" charset="0"/>
                <a:ea typeface="Arial" charset="0"/>
                <a:cs typeface="Arial" charset="0"/>
              </a:rPr>
              <a:t>search through further guesswork </a:t>
            </a:r>
            <a:br>
              <a:rPr lang="en-US" dirty="0">
                <a:latin typeface="Arial" charset="0"/>
                <a:ea typeface="Arial" charset="0"/>
                <a:cs typeface="Arial" charset="0"/>
              </a:rPr>
            </a:br>
            <a:r>
              <a:rPr lang="en-US" dirty="0">
                <a:latin typeface="Arial" charset="0"/>
                <a:ea typeface="Arial" charset="0"/>
                <a:cs typeface="Arial" charset="0"/>
              </a:rPr>
              <a:t>discarding solutions that have a </a:t>
            </a:r>
            <a:br>
              <a:rPr lang="en-US" dirty="0">
                <a:latin typeface="Arial" charset="0"/>
                <a:ea typeface="Arial" charset="0"/>
                <a:cs typeface="Arial" charset="0"/>
              </a:rPr>
            </a:br>
            <a:r>
              <a:rPr lang="en-US" dirty="0">
                <a:latin typeface="Arial" charset="0"/>
                <a:ea typeface="Arial" charset="0"/>
                <a:cs typeface="Arial" charset="0"/>
              </a:rPr>
              <a:t>higher error than that currently in </a:t>
            </a:r>
            <a:br>
              <a:rPr lang="en-US" dirty="0">
                <a:latin typeface="Arial" charset="0"/>
                <a:ea typeface="Arial" charset="0"/>
                <a:cs typeface="Arial" charset="0"/>
              </a:rPr>
            </a:br>
            <a:r>
              <a:rPr lang="en-US" dirty="0">
                <a:latin typeface="Arial" charset="0"/>
                <a:ea typeface="Arial" charset="0"/>
                <a:cs typeface="Arial" charset="0"/>
              </a:rPr>
              <a:t>hand and directing the search so</a:t>
            </a:r>
            <a:br>
              <a:rPr lang="en-US" dirty="0">
                <a:latin typeface="Arial" charset="0"/>
                <a:ea typeface="Arial" charset="0"/>
                <a:cs typeface="Arial" charset="0"/>
              </a:rPr>
            </a:br>
            <a:r>
              <a:rPr lang="en-US" dirty="0">
                <a:latin typeface="Arial" charset="0"/>
                <a:ea typeface="Arial" charset="0"/>
                <a:cs typeface="Arial" charset="0"/>
              </a:rPr>
              <a:t>that we get a smaller error.</a:t>
            </a:r>
          </a:p>
          <a:p>
            <a:pPr marL="45720" indent="0">
              <a:buNone/>
            </a:pPr>
            <a:endParaRPr lang="en-US" dirty="0">
              <a:latin typeface="Arial" charset="0"/>
              <a:ea typeface="Arial" charset="0"/>
              <a:cs typeface="Arial" charset="0"/>
            </a:endParaRPr>
          </a:p>
          <a:p>
            <a:pPr marL="45720" indent="0">
              <a:buNone/>
            </a:pPr>
            <a:r>
              <a:rPr lang="en-US" dirty="0">
                <a:latin typeface="Arial" charset="0"/>
                <a:ea typeface="Arial" charset="0"/>
                <a:cs typeface="Arial" charset="0"/>
              </a:rPr>
              <a:t>Open methods are more efficient </a:t>
            </a:r>
            <a:br>
              <a:rPr lang="en-US" dirty="0">
                <a:latin typeface="Arial" charset="0"/>
                <a:ea typeface="Arial" charset="0"/>
                <a:cs typeface="Arial" charset="0"/>
              </a:rPr>
            </a:br>
            <a:r>
              <a:rPr lang="en-US" dirty="0">
                <a:latin typeface="Arial" charset="0"/>
                <a:ea typeface="Arial" charset="0"/>
                <a:cs typeface="Arial" charset="0"/>
              </a:rPr>
              <a:t>but may not yield a solution. </a:t>
            </a:r>
            <a:br>
              <a:rPr lang="en-US" dirty="0">
                <a:latin typeface="Arial" charset="0"/>
                <a:ea typeface="Arial" charset="0"/>
                <a:cs typeface="Arial" charset="0"/>
              </a:rPr>
            </a:br>
            <a:r>
              <a:rPr lang="en-US" dirty="0">
                <a:latin typeface="Arial" charset="0"/>
                <a:ea typeface="Arial" charset="0"/>
                <a:cs typeface="Arial" charset="0"/>
              </a:rPr>
              <a:t>Bracketing methods on the other </a:t>
            </a:r>
            <a:br>
              <a:rPr lang="en-US" dirty="0">
                <a:latin typeface="Arial" charset="0"/>
                <a:ea typeface="Arial" charset="0"/>
                <a:cs typeface="Arial" charset="0"/>
              </a:rPr>
            </a:br>
            <a:r>
              <a:rPr lang="en-US" dirty="0">
                <a:latin typeface="Arial" charset="0"/>
                <a:ea typeface="Arial" charset="0"/>
                <a:cs typeface="Arial" charset="0"/>
              </a:rPr>
              <a:t>hand always converge to a solution</a:t>
            </a:r>
          </a:p>
          <a:p>
            <a:pPr marL="45720" indent="0">
              <a:buNone/>
            </a:pPr>
            <a:endParaRPr lang="en-US" b="1" i="1" dirty="0">
              <a:latin typeface="Arial" charset="0"/>
              <a:ea typeface="Arial" charset="0"/>
              <a:cs typeface="Arial" charset="0"/>
            </a:endParaRPr>
          </a:p>
          <a:p>
            <a:pPr marL="45720" indent="0">
              <a:buNone/>
            </a:pPr>
            <a:endParaRPr lang="en-US" dirty="0"/>
          </a:p>
        </p:txBody>
      </p:sp>
      <p:pic>
        <p:nvPicPr>
          <p:cNvPr id="4" name="Picture 2" descr="\\172.16.3.215\data4\Graphics\Powerpoint\WILEY WORK\GILAT\Final Files\ch03\gilat_3e_fig_03_3_5.jpg"/>
          <p:cNvPicPr>
            <a:picLocks noChangeAspect="1" noChangeArrowheads="1"/>
          </p:cNvPicPr>
          <p:nvPr/>
        </p:nvPicPr>
        <p:blipFill>
          <a:blip r:embed="rId2"/>
          <a:srcRect/>
          <a:stretch>
            <a:fillRect/>
          </a:stretch>
        </p:blipFill>
        <p:spPr bwMode="auto">
          <a:xfrm>
            <a:off x="5398709" y="1606991"/>
            <a:ext cx="3282163" cy="4353543"/>
          </a:xfrm>
          <a:prstGeom prst="rect">
            <a:avLst/>
          </a:prstGeom>
          <a:noFill/>
        </p:spPr>
      </p:pic>
    </p:spTree>
    <p:extLst>
      <p:ext uri="{BB962C8B-B14F-4D97-AF65-F5344CB8AC3E}">
        <p14:creationId xmlns:p14="http://schemas.microsoft.com/office/powerpoint/2010/main" val="1484206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522457" y="56263"/>
                <a:ext cx="8383423" cy="6671128"/>
              </a:xfrm>
            </p:spPr>
            <p:txBody>
              <a:bodyPr>
                <a:normAutofit lnSpcReduction="10000"/>
              </a:bodyPr>
              <a:lstStyle/>
              <a:p>
                <a:pPr marL="45720" indent="0">
                  <a:buNone/>
                </a:pPr>
                <a:endParaRPr lang="en-US" b="1" i="1" dirty="0">
                  <a:latin typeface="Arial" charset="0"/>
                  <a:ea typeface="Arial" charset="0"/>
                  <a:cs typeface="Arial" charset="0"/>
                </a:endParaRPr>
              </a:p>
              <a:p>
                <a:pPr marL="45720" indent="0">
                  <a:buNone/>
                </a:pPr>
                <a:r>
                  <a:rPr lang="en-US" b="1" i="1" dirty="0">
                    <a:latin typeface="Arial" charset="0"/>
                    <a:ea typeface="Arial" charset="0"/>
                    <a:cs typeface="Arial" charset="0"/>
                  </a:rPr>
                  <a:t>Overview:</a:t>
                </a:r>
                <a:br>
                  <a:rPr lang="en-US" b="1" i="1" dirty="0">
                    <a:latin typeface="Arial" charset="0"/>
                    <a:ea typeface="Arial" charset="0"/>
                    <a:cs typeface="Arial" charset="0"/>
                  </a:rPr>
                </a:br>
                <a:endParaRPr lang="en-US" b="1" i="1" dirty="0">
                  <a:latin typeface="Arial" charset="0"/>
                  <a:ea typeface="Arial" charset="0"/>
                  <a:cs typeface="Arial" charset="0"/>
                </a:endParaRPr>
              </a:p>
              <a:p>
                <a:pPr marL="45720" indent="0">
                  <a:buNone/>
                </a:pPr>
                <a:r>
                  <a:rPr lang="en-US" dirty="0">
                    <a:latin typeface="Arial" charset="0"/>
                    <a:ea typeface="Arial" charset="0"/>
                    <a:cs typeface="Arial" charset="0"/>
                  </a:rPr>
                  <a:t>Two bracketing methods are covered in this course:</a:t>
                </a:r>
              </a:p>
              <a:p>
                <a:pPr marL="45720" indent="0">
                  <a:buNone/>
                </a:pPr>
                <a:br>
                  <a:rPr lang="en-US" dirty="0">
                    <a:latin typeface="Arial" charset="0"/>
                    <a:ea typeface="Arial" charset="0"/>
                    <a:cs typeface="Arial" charset="0"/>
                  </a:rPr>
                </a:br>
                <a:r>
                  <a:rPr lang="en-US" dirty="0">
                    <a:latin typeface="Arial" charset="0"/>
                    <a:ea typeface="Arial" charset="0"/>
                    <a:cs typeface="Arial" charset="0"/>
                  </a:rPr>
                  <a:t>	(</a:t>
                </a:r>
                <a:r>
                  <a:rPr lang="en-US" dirty="0" err="1">
                    <a:latin typeface="Arial" charset="0"/>
                    <a:ea typeface="Arial" charset="0"/>
                    <a:cs typeface="Arial" charset="0"/>
                  </a:rPr>
                  <a:t>i</a:t>
                </a:r>
                <a:r>
                  <a:rPr lang="en-US" dirty="0">
                    <a:latin typeface="Arial" charset="0"/>
                    <a:ea typeface="Arial" charset="0"/>
                    <a:cs typeface="Arial" charset="0"/>
                  </a:rPr>
                  <a:t>)	The Bisection Method</a:t>
                </a:r>
              </a:p>
              <a:p>
                <a:pPr marL="45720" indent="0">
                  <a:buNone/>
                </a:pPr>
                <a:r>
                  <a:rPr lang="en-US" dirty="0">
                    <a:latin typeface="Arial" charset="0"/>
                    <a:ea typeface="Arial" charset="0"/>
                    <a:cs typeface="Arial" charset="0"/>
                  </a:rPr>
                  <a:t>	(ii) 	The </a:t>
                </a:r>
                <a:r>
                  <a:rPr lang="en-US" dirty="0" err="1">
                    <a:latin typeface="Arial" charset="0"/>
                    <a:ea typeface="Arial" charset="0"/>
                    <a:cs typeface="Arial" charset="0"/>
                  </a:rPr>
                  <a:t>Regula</a:t>
                </a:r>
                <a:r>
                  <a:rPr lang="en-US" dirty="0">
                    <a:latin typeface="Arial" charset="0"/>
                    <a:ea typeface="Arial" charset="0"/>
                    <a:cs typeface="Arial" charset="0"/>
                  </a:rPr>
                  <a:t> </a:t>
                </a:r>
                <a:r>
                  <a:rPr lang="en-US" dirty="0" err="1">
                    <a:latin typeface="Arial" charset="0"/>
                    <a:ea typeface="Arial" charset="0"/>
                    <a:cs typeface="Arial" charset="0"/>
                  </a:rPr>
                  <a:t>Falsi</a:t>
                </a:r>
                <a:r>
                  <a:rPr lang="en-US" dirty="0">
                    <a:latin typeface="Arial" charset="0"/>
                    <a:ea typeface="Arial" charset="0"/>
                    <a:cs typeface="Arial" charset="0"/>
                  </a:rPr>
                  <a:t> Method</a:t>
                </a:r>
                <a:br>
                  <a:rPr lang="en-US" dirty="0">
                    <a:latin typeface="Arial" charset="0"/>
                    <a:ea typeface="Arial" charset="0"/>
                    <a:cs typeface="Arial" charset="0"/>
                  </a:rPr>
                </a:br>
                <a:endParaRPr lang="en-US" b="1" i="1" dirty="0">
                  <a:latin typeface="Arial" charset="0"/>
                  <a:ea typeface="Arial" charset="0"/>
                  <a:cs typeface="Arial" charset="0"/>
                </a:endParaRPr>
              </a:p>
              <a:p>
                <a:pPr marL="45720" indent="0">
                  <a:buNone/>
                </a:pPr>
                <a:r>
                  <a:rPr lang="en-US" dirty="0">
                    <a:latin typeface="Arial" charset="0"/>
                    <a:ea typeface="Arial" charset="0"/>
                    <a:cs typeface="Arial" charset="0"/>
                  </a:rPr>
                  <a:t>Three open methods are covered:</a:t>
                </a:r>
              </a:p>
              <a:p>
                <a:pPr marL="45720" indent="0">
                  <a:buNone/>
                </a:pPr>
                <a:br>
                  <a:rPr lang="en-US" dirty="0">
                    <a:latin typeface="Arial" charset="0"/>
                    <a:ea typeface="Arial" charset="0"/>
                    <a:cs typeface="Arial" charset="0"/>
                  </a:rPr>
                </a:br>
                <a:r>
                  <a:rPr lang="en-US" dirty="0">
                    <a:latin typeface="Arial" charset="0"/>
                    <a:ea typeface="Arial" charset="0"/>
                    <a:cs typeface="Arial" charset="0"/>
                  </a:rPr>
                  <a:t>	(</a:t>
                </a:r>
                <a:r>
                  <a:rPr lang="en-US" dirty="0" err="1">
                    <a:latin typeface="Arial" charset="0"/>
                    <a:ea typeface="Arial" charset="0"/>
                    <a:cs typeface="Arial" charset="0"/>
                  </a:rPr>
                  <a:t>i</a:t>
                </a:r>
                <a:r>
                  <a:rPr lang="en-US" dirty="0">
                    <a:latin typeface="Arial" charset="0"/>
                    <a:ea typeface="Arial" charset="0"/>
                    <a:cs typeface="Arial" charset="0"/>
                  </a:rPr>
                  <a:t>)	Newton’s Method</a:t>
                </a:r>
              </a:p>
              <a:p>
                <a:pPr marL="45720" indent="0">
                  <a:buNone/>
                </a:pPr>
                <a:r>
                  <a:rPr lang="en-US" dirty="0">
                    <a:latin typeface="Arial" charset="0"/>
                    <a:ea typeface="Arial" charset="0"/>
                    <a:cs typeface="Arial" charset="0"/>
                  </a:rPr>
                  <a:t>	(ii)	The Secant Method</a:t>
                </a:r>
              </a:p>
              <a:p>
                <a:pPr marL="45720" indent="0">
                  <a:buNone/>
                </a:pPr>
                <a:r>
                  <a:rPr lang="en-US" dirty="0">
                    <a:latin typeface="Arial" charset="0"/>
                    <a:ea typeface="Arial" charset="0"/>
                    <a:cs typeface="Arial" charset="0"/>
                  </a:rPr>
                  <a:t>	(iii)	Fixed Point Iteration</a:t>
                </a:r>
                <a:br>
                  <a:rPr lang="en-US" dirty="0">
                    <a:latin typeface="Arial" charset="0"/>
                    <a:ea typeface="Arial" charset="0"/>
                    <a:cs typeface="Arial" charset="0"/>
                  </a:rPr>
                </a:br>
                <a:endParaRPr lang="en-US" dirty="0">
                  <a:latin typeface="Arial" charset="0"/>
                  <a:ea typeface="Arial" charset="0"/>
                  <a:cs typeface="Arial" charset="0"/>
                </a:endParaRPr>
              </a:p>
              <a:p>
                <a:pPr marL="45720" indent="0">
                  <a:buNone/>
                </a:pPr>
                <a:r>
                  <a:rPr lang="en-US" dirty="0">
                    <a:latin typeface="Arial" charset="0"/>
                    <a:ea typeface="Arial" charset="0"/>
                    <a:cs typeface="Arial" charset="0"/>
                  </a:rPr>
                  <a:t>All these methods assume that </a:t>
                </a:r>
                <a14:m>
                  <m:oMath xmlns:m="http://schemas.openxmlformats.org/officeDocument/2006/math">
                    <m:r>
                      <a:rPr lang="en-GB" i="1">
                        <a:latin typeface="Cambria Math" charset="0"/>
                      </a:rPr>
                      <m:t>𝑓</m:t>
                    </m:r>
                    <m:d>
                      <m:dPr>
                        <m:ctrlPr>
                          <a:rPr lang="en-GB" i="1">
                            <a:latin typeface="Cambria Math" panose="02040503050406030204" pitchFamily="18" charset="0"/>
                          </a:rPr>
                        </m:ctrlPr>
                      </m:dPr>
                      <m:e>
                        <m:r>
                          <a:rPr lang="en-GB" i="1">
                            <a:latin typeface="Cambria Math" charset="0"/>
                          </a:rPr>
                          <m:t>𝑥</m:t>
                        </m:r>
                      </m:e>
                    </m:d>
                  </m:oMath>
                </a14:m>
                <a:r>
                  <a:rPr lang="en-US" dirty="0"/>
                  <a:t> is continuous and differentiable over the appropriate interval and that the equation has a solution.</a:t>
                </a:r>
              </a:p>
              <a:p>
                <a:pPr marL="45720" indent="0">
                  <a:buNone/>
                </a:pPr>
                <a:endParaRPr lang="en-US" dirty="0">
                  <a:latin typeface="Arial" charset="0"/>
                  <a:ea typeface="Arial" charset="0"/>
                  <a:cs typeface="Arial" charset="0"/>
                </a:endParaRPr>
              </a:p>
              <a:p>
                <a:pPr marL="45720" indent="0">
                  <a:buNone/>
                </a:pPr>
                <a:endParaRPr lang="en-US" b="1" i="1" dirty="0">
                  <a:latin typeface="Arial" charset="0"/>
                  <a:ea typeface="Arial" charset="0"/>
                  <a:cs typeface="Arial" charset="0"/>
                </a:endParaRPr>
              </a:p>
              <a:p>
                <a:pPr marL="4572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522457" y="56263"/>
                <a:ext cx="8383423" cy="6671128"/>
              </a:xfrm>
              <a:blipFill rotWithShape="0">
                <a:blip r:embed="rId2"/>
                <a:stretch>
                  <a:fillRect l="-364"/>
                </a:stretch>
              </a:blipFill>
            </p:spPr>
            <p:txBody>
              <a:bodyPr/>
              <a:lstStyle/>
              <a:p>
                <a:r>
                  <a:rPr lang="en-US">
                    <a:noFill/>
                  </a:rPr>
                  <a:t> </a:t>
                </a:r>
              </a:p>
            </p:txBody>
          </p:sp>
        </mc:Fallback>
      </mc:AlternateContent>
    </p:spTree>
    <p:extLst>
      <p:ext uri="{BB962C8B-B14F-4D97-AF65-F5344CB8AC3E}">
        <p14:creationId xmlns:p14="http://schemas.microsoft.com/office/powerpoint/2010/main" val="7587619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b="1" i="1" dirty="0">
                  <a:latin typeface="Arial" charset="0"/>
                  <a:ea typeface="Arial" charset="0"/>
                  <a:cs typeface="Arial" charset="0"/>
                </a:endParaRPr>
              </a:p>
              <a:p>
                <a:pPr marL="45720" indent="0">
                  <a:buNone/>
                </a:pPr>
                <a:r>
                  <a:rPr lang="en-US" b="1" i="1" dirty="0"/>
                  <a:t>The Bisection Method:</a:t>
                </a:r>
              </a:p>
              <a:p>
                <a:pPr marL="45720" indent="0">
                  <a:buNone/>
                </a:pPr>
                <a:endParaRPr lang="en-US" b="1" i="1" dirty="0"/>
              </a:p>
              <a:p>
                <a:pPr marL="45720" indent="0">
                  <a:buNone/>
                </a:pPr>
                <a:r>
                  <a:rPr lang="en-US" dirty="0"/>
                  <a:t>The Bisection Method is a method for finding the solution of </a:t>
                </a:r>
                <a14:m>
                  <m:oMath xmlns:m="http://schemas.openxmlformats.org/officeDocument/2006/math">
                    <m:r>
                      <a:rPr lang="en-GB" b="0" i="1" smtClean="0">
                        <a:latin typeface="Cambria Math" charset="0"/>
                      </a:rPr>
                      <m:t>𝑓</m:t>
                    </m:r>
                    <m:d>
                      <m:dPr>
                        <m:ctrlPr>
                          <a:rPr lang="en-GB" i="1" smtClean="0">
                            <a:latin typeface="Cambria Math" panose="02040503050406030204" pitchFamily="18" charset="0"/>
                          </a:rPr>
                        </m:ctrlPr>
                      </m:dPr>
                      <m:e>
                        <m:r>
                          <a:rPr lang="en-GB" b="0" i="1" smtClean="0">
                            <a:latin typeface="Cambria Math" charset="0"/>
                          </a:rPr>
                          <m:t>𝑥</m:t>
                        </m:r>
                      </m:e>
                    </m:d>
                    <m:r>
                      <a:rPr lang="en-GB" b="0" i="1" smtClean="0">
                        <a:latin typeface="Cambria Math" charset="0"/>
                      </a:rPr>
                      <m:t>=0</m:t>
                    </m:r>
                  </m:oMath>
                </a14:m>
                <a:r>
                  <a:rPr lang="en-US" i="1" dirty="0"/>
                  <a:t> </a:t>
                </a:r>
                <a:r>
                  <a:rPr lang="en-US" dirty="0"/>
                  <a:t>when it is known that the solution exists within a given interval </a:t>
                </a:r>
                <a14:m>
                  <m:oMath xmlns:m="http://schemas.openxmlformats.org/officeDocument/2006/math">
                    <m:d>
                      <m:dPr>
                        <m:begChr m:val="["/>
                        <m:endChr m:val="]"/>
                        <m:ctrlPr>
                          <a:rPr lang="pt-BR" i="1" smtClean="0">
                            <a:latin typeface="Cambria Math" panose="02040503050406030204" pitchFamily="18" charset="0"/>
                          </a:rPr>
                        </m:ctrlPr>
                      </m:dPr>
                      <m:e>
                        <m:r>
                          <a:rPr lang="en-GB" b="0" i="1" smtClean="0">
                            <a:latin typeface="Cambria Math" charset="0"/>
                          </a:rPr>
                          <m:t>𝑎</m:t>
                        </m:r>
                        <m:r>
                          <a:rPr lang="en-GB" b="0" i="1" smtClean="0">
                            <a:latin typeface="Cambria Math" charset="0"/>
                          </a:rPr>
                          <m:t>,</m:t>
                        </m:r>
                        <m:r>
                          <a:rPr lang="en-GB" b="0" i="1" smtClean="0">
                            <a:latin typeface="Cambria Math" charset="0"/>
                          </a:rPr>
                          <m:t>𝑏</m:t>
                        </m:r>
                      </m:e>
                    </m:d>
                  </m:oMath>
                </a14:m>
                <a:r>
                  <a:rPr lang="en-US" i="1" dirty="0"/>
                  <a:t>  </a:t>
                </a:r>
                <a:r>
                  <a:rPr lang="en-US" dirty="0"/>
                  <a:t>(this is why it is called a bracketing method)</a:t>
                </a:r>
                <a:r>
                  <a:rPr lang="en-US" i="1" dirty="0"/>
                  <a:t>.</a:t>
                </a:r>
              </a:p>
              <a:p>
                <a:pPr marL="45720" indent="0">
                  <a:buNone/>
                </a:pPr>
                <a:r>
                  <a:rPr lang="en-US" i="1" dirty="0"/>
                  <a:t> </a:t>
                </a:r>
                <a:endParaRPr lang="en-US" dirty="0"/>
              </a:p>
              <a:p>
                <a:pPr marL="45720" indent="0">
                  <a:buNone/>
                </a:pPr>
                <a:r>
                  <a:rPr lang="en-US" b="1" i="1" dirty="0"/>
                  <a:t>Algorithm for the Bisection Method</a:t>
                </a:r>
                <a:br>
                  <a:rPr lang="en-US" b="1" i="1" dirty="0"/>
                </a:br>
                <a:br>
                  <a:rPr lang="en-US" b="1" i="1" dirty="0"/>
                </a:br>
                <a:r>
                  <a:rPr lang="en-US" dirty="0"/>
                  <a:t>1.	Choose the first interval by finding points </a:t>
                </a:r>
                <a14:m>
                  <m:oMath xmlns:m="http://schemas.openxmlformats.org/officeDocument/2006/math">
                    <m:r>
                      <a:rPr lang="en-GB" b="0" i="1" smtClean="0">
                        <a:latin typeface="Cambria Math" charset="0"/>
                      </a:rPr>
                      <m:t>𝑎</m:t>
                    </m:r>
                  </m:oMath>
                </a14:m>
                <a:r>
                  <a:rPr lang="en-US" b="1" i="1" dirty="0"/>
                  <a:t> </a:t>
                </a:r>
                <a:r>
                  <a:rPr lang="en-US" dirty="0"/>
                  <a:t>and </a:t>
                </a:r>
                <a14:m>
                  <m:oMath xmlns:m="http://schemas.openxmlformats.org/officeDocument/2006/math">
                    <m:r>
                      <a:rPr lang="en-GB" b="0" i="1" smtClean="0">
                        <a:latin typeface="Cambria Math" charset="0"/>
                      </a:rPr>
                      <m:t>𝑏</m:t>
                    </m:r>
                  </m:oMath>
                </a14:m>
                <a:r>
                  <a:rPr lang="en-US" dirty="0"/>
                  <a:t> such 	that a solution exists in this domain. This means that 	</a:t>
                </a:r>
                <a14:m>
                  <m:oMath xmlns:m="http://schemas.openxmlformats.org/officeDocument/2006/math">
                    <m:r>
                      <a:rPr lang="en-GB" b="0" i="1" smtClean="0">
                        <a:latin typeface="Cambria Math" charset="0"/>
                      </a:rPr>
                      <m:t>𝑓</m:t>
                    </m:r>
                    <m:r>
                      <a:rPr lang="en-GB" b="0" i="1" smtClean="0">
                        <a:latin typeface="Cambria Math" charset="0"/>
                      </a:rPr>
                      <m:t>(</m:t>
                    </m:r>
                    <m:r>
                      <a:rPr lang="en-GB" b="0" i="1" smtClean="0">
                        <a:latin typeface="Cambria Math" charset="0"/>
                      </a:rPr>
                      <m:t>𝑎</m:t>
                    </m:r>
                    <m:r>
                      <a:rPr lang="en-GB" b="0" i="1" smtClean="0">
                        <a:latin typeface="Cambria Math" charset="0"/>
                      </a:rPr>
                      <m:t>)</m:t>
                    </m:r>
                  </m:oMath>
                </a14:m>
                <a:r>
                  <a:rPr lang="en-US" dirty="0"/>
                  <a:t> and </a:t>
                </a:r>
                <a14:m>
                  <m:oMath xmlns:m="http://schemas.openxmlformats.org/officeDocument/2006/math">
                    <m:r>
                      <a:rPr lang="en-GB" b="0" i="1" smtClean="0">
                        <a:latin typeface="Cambria Math" charset="0"/>
                      </a:rPr>
                      <m:t>𝑓</m:t>
                    </m:r>
                    <m:r>
                      <a:rPr lang="en-GB" b="0" i="1" smtClean="0">
                        <a:latin typeface="Cambria Math" charset="0"/>
                      </a:rPr>
                      <m:t>(</m:t>
                    </m:r>
                    <m:r>
                      <a:rPr lang="en-GB" b="0" i="1" smtClean="0">
                        <a:latin typeface="Cambria Math" charset="0"/>
                      </a:rPr>
                      <m:t>𝑏</m:t>
                    </m:r>
                    <m:r>
                      <a:rPr lang="en-GB" b="0" i="1" smtClean="0">
                        <a:latin typeface="Cambria Math" charset="0"/>
                      </a:rPr>
                      <m:t>)</m:t>
                    </m:r>
                  </m:oMath>
                </a14:m>
                <a:r>
                  <a:rPr lang="en-US" dirty="0"/>
                  <a:t> have different signs so that </a:t>
                </a:r>
                <a14:m>
                  <m:oMath xmlns:m="http://schemas.openxmlformats.org/officeDocument/2006/math">
                    <m:r>
                      <a:rPr lang="en-GB" b="0" i="1" smtClean="0">
                        <a:latin typeface="Cambria Math" charset="0"/>
                      </a:rPr>
                      <m:t>𝑓</m:t>
                    </m:r>
                    <m:d>
                      <m:dPr>
                        <m:ctrlPr>
                          <a:rPr lang="en-GB" b="0" i="1" smtClean="0">
                            <a:latin typeface="Cambria Math" panose="02040503050406030204" pitchFamily="18" charset="0"/>
                          </a:rPr>
                        </m:ctrlPr>
                      </m:dPr>
                      <m:e>
                        <m:r>
                          <a:rPr lang="en-GB" b="0" i="1" smtClean="0">
                            <a:latin typeface="Cambria Math" charset="0"/>
                          </a:rPr>
                          <m:t>𝑎</m:t>
                        </m:r>
                      </m:e>
                    </m:d>
                    <m:r>
                      <a:rPr lang="en-GB" b="0" i="1" smtClean="0">
                        <a:latin typeface="Cambria Math" charset="0"/>
                      </a:rPr>
                      <m:t>𝑓</m:t>
                    </m:r>
                    <m:d>
                      <m:dPr>
                        <m:ctrlPr>
                          <a:rPr lang="en-GB" b="0" i="1" smtClean="0">
                            <a:latin typeface="Cambria Math" panose="02040503050406030204" pitchFamily="18" charset="0"/>
                          </a:rPr>
                        </m:ctrlPr>
                      </m:dPr>
                      <m:e>
                        <m:r>
                          <a:rPr lang="en-GB" b="0" i="1" smtClean="0">
                            <a:latin typeface="Cambria Math" charset="0"/>
                          </a:rPr>
                          <m:t>𝑏</m:t>
                        </m:r>
                      </m:e>
                    </m:d>
                    <m:r>
                      <a:rPr lang="en-GB" b="0" i="1" smtClean="0">
                        <a:latin typeface="Cambria Math" charset="0"/>
                      </a:rPr>
                      <m:t>&lt;0</m:t>
                    </m:r>
                  </m:oMath>
                </a14:m>
                <a:r>
                  <a:rPr lang="en-US" dirty="0"/>
                  <a:t>.</a:t>
                </a:r>
                <a:br>
                  <a:rPr lang="en-US" dirty="0"/>
                </a:br>
                <a:br>
                  <a:rPr lang="en-US" dirty="0"/>
                </a:br>
                <a:endParaRPr lang="en-US" dirty="0"/>
              </a:p>
              <a:p>
                <a:pPr marL="45720" indent="0">
                  <a:buNone/>
                </a:pPr>
                <a:endParaRPr lang="en-US" dirty="0"/>
              </a:p>
              <a:p>
                <a:pPr marL="45720" indent="0">
                  <a:buNone/>
                </a:pPr>
                <a:endParaRPr lang="en-US" dirty="0"/>
              </a:p>
              <a:p>
                <a:pPr marL="45720" indent="0">
                  <a:buNone/>
                </a:pPr>
                <a:endParaRPr lang="en-US" dirty="0"/>
              </a:p>
              <a:p>
                <a:pPr marL="4572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522457" y="56263"/>
                <a:ext cx="8383423" cy="6671128"/>
              </a:xfrm>
              <a:blipFill rotWithShape="0">
                <a:blip r:embed="rId2"/>
                <a:stretch>
                  <a:fillRect l="-364" r="-945"/>
                </a:stretch>
              </a:blipFill>
            </p:spPr>
            <p:txBody>
              <a:bodyPr/>
              <a:lstStyle/>
              <a:p>
                <a:r>
                  <a:rPr lang="en-US">
                    <a:noFill/>
                  </a:rPr>
                  <a:t> </a:t>
                </a:r>
              </a:p>
            </p:txBody>
          </p:sp>
        </mc:Fallback>
      </mc:AlternateContent>
      <p:pic>
        <p:nvPicPr>
          <p:cNvPr id="4" name="Picture 2" descr="\\172.16.3.215\data4\Graphics\Powerpoint\WILEY WORK\GILAT\Final Files\ch03\gilat_3e_fig_03_3_6.jpg"/>
          <p:cNvPicPr>
            <a:picLocks noChangeAspect="1" noChangeArrowheads="1"/>
          </p:cNvPicPr>
          <p:nvPr/>
        </p:nvPicPr>
        <p:blipFill>
          <a:blip r:embed="rId3"/>
          <a:srcRect/>
          <a:stretch>
            <a:fillRect/>
          </a:stretch>
        </p:blipFill>
        <p:spPr bwMode="auto">
          <a:xfrm>
            <a:off x="2482355" y="5171085"/>
            <a:ext cx="4463626" cy="1479572"/>
          </a:xfrm>
          <a:prstGeom prst="rect">
            <a:avLst/>
          </a:prstGeom>
          <a:noFill/>
        </p:spPr>
      </p:pic>
    </p:spTree>
    <p:extLst>
      <p:ext uri="{BB962C8B-B14F-4D97-AF65-F5344CB8AC3E}">
        <p14:creationId xmlns:p14="http://schemas.microsoft.com/office/powerpoint/2010/main" val="8976868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522457" y="56263"/>
                <a:ext cx="8383423" cy="6671128"/>
              </a:xfrm>
            </p:spPr>
            <p:txBody>
              <a:bodyPr>
                <a:normAutofit lnSpcReduction="10000"/>
              </a:bodyPr>
              <a:lstStyle/>
              <a:p>
                <a:pPr marL="45720" indent="0">
                  <a:buNone/>
                </a:pPr>
                <a:r>
                  <a:rPr lang="en-US" b="1" i="1" dirty="0"/>
                  <a:t>Algorithm for the Bisection Method:</a:t>
                </a:r>
              </a:p>
              <a:p>
                <a:pPr marL="45720" indent="0">
                  <a:buNone/>
                </a:pPr>
                <a:endParaRPr lang="en-US" b="1" i="1" dirty="0"/>
              </a:p>
              <a:p>
                <a:pPr marL="45720" indent="0">
                  <a:buNone/>
                </a:pPr>
                <a:r>
                  <a:rPr lang="en-US" dirty="0"/>
                  <a:t>2.	The first estimate of the </a:t>
                </a:r>
                <a:br>
                  <a:rPr lang="en-US" dirty="0"/>
                </a:br>
                <a:r>
                  <a:rPr lang="en-US" dirty="0"/>
                  <a:t>	numerical solution is then:    	</a:t>
                </a:r>
                <a:br>
                  <a:rPr lang="en-US" dirty="0"/>
                </a:br>
                <a:br>
                  <a:rPr lang="en-US" dirty="0"/>
                </a:br>
                <a:r>
                  <a:rPr lang="en-US" dirty="0"/>
                  <a:t>		</a:t>
                </a:r>
                <a14:m>
                  <m:oMath xmlns:m="http://schemas.openxmlformats.org/officeDocument/2006/math">
                    <m:sSub>
                      <m:sSubPr>
                        <m:ctrlPr>
                          <a:rPr lang="en-US" i="1">
                            <a:latin typeface="Cambria Math" panose="02040503050406030204" pitchFamily="18" charset="0"/>
                          </a:rPr>
                        </m:ctrlPr>
                      </m:sSubPr>
                      <m:e>
                        <m:r>
                          <a:rPr lang="en-GB" i="1">
                            <a:latin typeface="Cambria Math" charset="0"/>
                          </a:rPr>
                          <m:t>𝑥</m:t>
                        </m:r>
                      </m:e>
                      <m:sub>
                        <m:r>
                          <a:rPr lang="en-GB" i="1">
                            <a:latin typeface="Cambria Math" charset="0"/>
                          </a:rPr>
                          <m:t>𝑁𝑆</m:t>
                        </m:r>
                        <m:r>
                          <a:rPr lang="en-GB" i="1">
                            <a:latin typeface="Cambria Math" charset="0"/>
                          </a:rPr>
                          <m:t>1</m:t>
                        </m:r>
                      </m:sub>
                    </m:sSub>
                    <m:r>
                      <a:rPr lang="en-GB" i="1">
                        <a:latin typeface="Cambria Math" charset="0"/>
                      </a:rPr>
                      <m:t>=</m:t>
                    </m:r>
                    <m:f>
                      <m:fPr>
                        <m:ctrlPr>
                          <a:rPr lang="bg-BG" i="1">
                            <a:latin typeface="Cambria Math" panose="02040503050406030204" pitchFamily="18" charset="0"/>
                          </a:rPr>
                        </m:ctrlPr>
                      </m:fPr>
                      <m:num>
                        <m:r>
                          <a:rPr lang="en-GB" i="1">
                            <a:latin typeface="Cambria Math" charset="0"/>
                          </a:rPr>
                          <m:t>𝑎</m:t>
                        </m:r>
                        <m:r>
                          <a:rPr lang="en-GB" i="1">
                            <a:latin typeface="Cambria Math" charset="0"/>
                          </a:rPr>
                          <m:t>+</m:t>
                        </m:r>
                        <m:r>
                          <a:rPr lang="en-GB" i="1">
                            <a:latin typeface="Cambria Math" charset="0"/>
                          </a:rPr>
                          <m:t>𝑏</m:t>
                        </m:r>
                      </m:num>
                      <m:den>
                        <m:r>
                          <a:rPr lang="en-GB" i="1">
                            <a:latin typeface="Cambria Math" charset="0"/>
                          </a:rPr>
                          <m:t>2</m:t>
                        </m:r>
                      </m:den>
                    </m:f>
                  </m:oMath>
                </a14:m>
                <a:endParaRPr lang="en-US" b="1" i="1" dirty="0">
                  <a:latin typeface="Arial" charset="0"/>
                  <a:ea typeface="Arial" charset="0"/>
                  <a:cs typeface="Arial" charset="0"/>
                </a:endParaRPr>
              </a:p>
              <a:p>
                <a:pPr marL="45720" indent="0">
                  <a:buNone/>
                </a:pPr>
                <a:endParaRPr lang="en-US" b="1" i="1" dirty="0">
                  <a:latin typeface="Arial" charset="0"/>
                  <a:ea typeface="Arial" charset="0"/>
                  <a:cs typeface="Arial" charset="0"/>
                </a:endParaRPr>
              </a:p>
              <a:p>
                <a:pPr marL="45720" indent="0">
                  <a:buNone/>
                </a:pPr>
                <a:r>
                  <a:rPr lang="en-US" dirty="0">
                    <a:latin typeface="Arial" charset="0"/>
                    <a:ea typeface="Arial" charset="0"/>
                    <a:cs typeface="Arial" charset="0"/>
                  </a:rPr>
                  <a:t>3.	Determine whether the true </a:t>
                </a:r>
                <a:br>
                  <a:rPr lang="en-US" dirty="0">
                    <a:latin typeface="Arial" charset="0"/>
                    <a:ea typeface="Arial" charset="0"/>
                    <a:cs typeface="Arial" charset="0"/>
                  </a:rPr>
                </a:br>
                <a:r>
                  <a:rPr lang="en-US" dirty="0">
                    <a:latin typeface="Arial" charset="0"/>
                    <a:ea typeface="Arial" charset="0"/>
                    <a:cs typeface="Arial" charset="0"/>
                  </a:rPr>
                  <a:t>	solution is between </a:t>
                </a:r>
                <a14:m>
                  <m:oMath xmlns:m="http://schemas.openxmlformats.org/officeDocument/2006/math">
                    <m:r>
                      <a:rPr lang="en-GB" b="0" i="1" smtClean="0">
                        <a:latin typeface="Cambria Math" charset="0"/>
                        <a:ea typeface="Arial" charset="0"/>
                        <a:cs typeface="Arial" charset="0"/>
                      </a:rPr>
                      <m:t>𝑎</m:t>
                    </m:r>
                  </m:oMath>
                </a14:m>
                <a:r>
                  <a:rPr lang="en-US" dirty="0">
                    <a:latin typeface="Arial" charset="0"/>
                    <a:ea typeface="Arial" charset="0"/>
                    <a:cs typeface="Arial" charset="0"/>
                  </a:rPr>
                  <a:t> and </a:t>
                </a:r>
                <a14:m>
                  <m:oMath xmlns:m="http://schemas.openxmlformats.org/officeDocument/2006/math">
                    <m:sSub>
                      <m:sSubPr>
                        <m:ctrlPr>
                          <a:rPr lang="en-US" i="1" smtClean="0">
                            <a:latin typeface="Cambria Math" panose="02040503050406030204" pitchFamily="18" charset="0"/>
                            <a:ea typeface="Arial" charset="0"/>
                            <a:cs typeface="Arial" charset="0"/>
                          </a:rPr>
                        </m:ctrlPr>
                      </m:sSubPr>
                      <m:e>
                        <m:r>
                          <a:rPr lang="en-GB" b="0" i="1" smtClean="0">
                            <a:latin typeface="Cambria Math" charset="0"/>
                            <a:ea typeface="Arial" charset="0"/>
                            <a:cs typeface="Arial" charset="0"/>
                          </a:rPr>
                          <m:t>𝑥</m:t>
                        </m:r>
                      </m:e>
                      <m:sub>
                        <m:r>
                          <a:rPr lang="en-GB" b="0" i="1" smtClean="0">
                            <a:latin typeface="Cambria Math" charset="0"/>
                            <a:ea typeface="Arial" charset="0"/>
                            <a:cs typeface="Arial" charset="0"/>
                          </a:rPr>
                          <m:t>𝑁𝑆</m:t>
                        </m:r>
                        <m:r>
                          <a:rPr lang="en-GB" b="0" i="1" smtClean="0">
                            <a:latin typeface="Cambria Math" charset="0"/>
                            <a:ea typeface="Arial" charset="0"/>
                            <a:cs typeface="Arial" charset="0"/>
                          </a:rPr>
                          <m:t>1</m:t>
                        </m:r>
                      </m:sub>
                    </m:sSub>
                  </m:oMath>
                </a14:m>
                <a:br>
                  <a:rPr lang="en-GB" dirty="0">
                    <a:latin typeface="Arial" charset="0"/>
                    <a:ea typeface="Arial" charset="0"/>
                    <a:cs typeface="Arial" charset="0"/>
                  </a:rPr>
                </a:br>
                <a:r>
                  <a:rPr lang="en-GB" dirty="0">
                    <a:latin typeface="Arial" charset="0"/>
                    <a:ea typeface="Arial" charset="0"/>
                    <a:cs typeface="Arial" charset="0"/>
                  </a:rPr>
                  <a:t>	or between </a:t>
                </a:r>
                <a14:m>
                  <m:oMath xmlns:m="http://schemas.openxmlformats.org/officeDocument/2006/math">
                    <m:sSub>
                      <m:sSubPr>
                        <m:ctrlPr>
                          <a:rPr lang="en-US" i="1">
                            <a:latin typeface="Cambria Math" panose="02040503050406030204" pitchFamily="18" charset="0"/>
                            <a:ea typeface="Arial" charset="0"/>
                            <a:cs typeface="Arial" charset="0"/>
                          </a:rPr>
                        </m:ctrlPr>
                      </m:sSubPr>
                      <m:e>
                        <m:r>
                          <a:rPr lang="en-GB" i="1">
                            <a:latin typeface="Cambria Math" charset="0"/>
                            <a:ea typeface="Arial" charset="0"/>
                            <a:cs typeface="Arial" charset="0"/>
                          </a:rPr>
                          <m:t>𝑥</m:t>
                        </m:r>
                      </m:e>
                      <m:sub>
                        <m:r>
                          <a:rPr lang="en-GB" i="1">
                            <a:latin typeface="Cambria Math" charset="0"/>
                            <a:ea typeface="Arial" charset="0"/>
                            <a:cs typeface="Arial" charset="0"/>
                          </a:rPr>
                          <m:t>𝑁𝑆</m:t>
                        </m:r>
                        <m:r>
                          <a:rPr lang="en-GB" i="1">
                            <a:latin typeface="Cambria Math" charset="0"/>
                            <a:ea typeface="Arial" charset="0"/>
                            <a:cs typeface="Arial" charset="0"/>
                          </a:rPr>
                          <m:t>1</m:t>
                        </m:r>
                      </m:sub>
                    </m:sSub>
                  </m:oMath>
                </a14:m>
                <a:r>
                  <a:rPr lang="en-US" b="1" i="1" dirty="0">
                    <a:latin typeface="Arial" charset="0"/>
                    <a:ea typeface="Arial" charset="0"/>
                    <a:cs typeface="Arial" charset="0"/>
                  </a:rPr>
                  <a:t> </a:t>
                </a:r>
                <a:r>
                  <a:rPr lang="en-US" dirty="0">
                    <a:latin typeface="Arial" charset="0"/>
                    <a:ea typeface="Arial" charset="0"/>
                    <a:cs typeface="Arial" charset="0"/>
                  </a:rPr>
                  <a:t>and </a:t>
                </a:r>
                <a14:m>
                  <m:oMath xmlns:m="http://schemas.openxmlformats.org/officeDocument/2006/math">
                    <m:r>
                      <a:rPr lang="en-GB" b="0" i="1" smtClean="0">
                        <a:latin typeface="Cambria Math" charset="0"/>
                        <a:ea typeface="Arial" charset="0"/>
                        <a:cs typeface="Arial" charset="0"/>
                      </a:rPr>
                      <m:t>𝑏</m:t>
                    </m:r>
                  </m:oMath>
                </a14:m>
                <a:r>
                  <a:rPr lang="en-US" b="1" i="1" dirty="0">
                    <a:latin typeface="Arial" charset="0"/>
                    <a:ea typeface="Arial" charset="0"/>
                    <a:cs typeface="Arial" charset="0"/>
                  </a:rPr>
                  <a:t>. </a:t>
                </a:r>
                <a:br>
                  <a:rPr lang="en-US" b="1" i="1" dirty="0">
                    <a:latin typeface="Arial" charset="0"/>
                    <a:ea typeface="Arial" charset="0"/>
                    <a:cs typeface="Arial" charset="0"/>
                  </a:rPr>
                </a:br>
                <a:r>
                  <a:rPr lang="en-US" b="1" i="1" dirty="0">
                    <a:latin typeface="Arial" charset="0"/>
                    <a:ea typeface="Arial" charset="0"/>
                    <a:cs typeface="Arial" charset="0"/>
                  </a:rPr>
                  <a:t>	</a:t>
                </a:r>
                <a:r>
                  <a:rPr lang="en-US" dirty="0">
                    <a:latin typeface="Arial" charset="0"/>
                    <a:ea typeface="Arial" charset="0"/>
                    <a:cs typeface="Arial" charset="0"/>
                  </a:rPr>
                  <a:t>This is done by checking the sign</a:t>
                </a:r>
                <a:br>
                  <a:rPr lang="en-US" dirty="0">
                    <a:latin typeface="Arial" charset="0"/>
                    <a:ea typeface="Arial" charset="0"/>
                    <a:cs typeface="Arial" charset="0"/>
                  </a:rPr>
                </a:br>
                <a:r>
                  <a:rPr lang="en-US" dirty="0">
                    <a:latin typeface="Arial" charset="0"/>
                    <a:ea typeface="Arial" charset="0"/>
                    <a:cs typeface="Arial" charset="0"/>
                  </a:rPr>
                  <a:t> 	of the product </a:t>
                </a:r>
                <a14:m>
                  <m:oMath xmlns:m="http://schemas.openxmlformats.org/officeDocument/2006/math">
                    <m:r>
                      <a:rPr lang="en-GB" b="0" i="1" smtClean="0">
                        <a:latin typeface="Cambria Math" charset="0"/>
                        <a:ea typeface="Arial" charset="0"/>
                        <a:cs typeface="Arial" charset="0"/>
                      </a:rPr>
                      <m:t>𝑓</m:t>
                    </m:r>
                    <m:d>
                      <m:dPr>
                        <m:ctrlPr>
                          <a:rPr lang="en-GB" b="0" i="1" smtClean="0">
                            <a:latin typeface="Cambria Math" panose="02040503050406030204" pitchFamily="18" charset="0"/>
                            <a:ea typeface="Arial" charset="0"/>
                            <a:cs typeface="Arial" charset="0"/>
                          </a:rPr>
                        </m:ctrlPr>
                      </m:dPr>
                      <m:e>
                        <m:r>
                          <a:rPr lang="en-GB" b="0" i="1" smtClean="0">
                            <a:latin typeface="Cambria Math" charset="0"/>
                            <a:ea typeface="Arial" charset="0"/>
                            <a:cs typeface="Arial" charset="0"/>
                          </a:rPr>
                          <m:t>𝑎</m:t>
                        </m:r>
                      </m:e>
                    </m:d>
                    <m:r>
                      <a:rPr lang="en-GB" b="0" i="1" smtClean="0">
                        <a:latin typeface="Cambria Math" charset="0"/>
                        <a:ea typeface="Arial" charset="0"/>
                        <a:cs typeface="Arial" charset="0"/>
                      </a:rPr>
                      <m:t>𝑓</m:t>
                    </m:r>
                    <m:r>
                      <a:rPr lang="en-GB" b="0" i="1" smtClean="0">
                        <a:latin typeface="Cambria Math" charset="0"/>
                        <a:ea typeface="Arial" charset="0"/>
                        <a:cs typeface="Arial" charset="0"/>
                      </a:rPr>
                      <m:t>(</m:t>
                    </m:r>
                    <m:sSub>
                      <m:sSubPr>
                        <m:ctrlPr>
                          <a:rPr lang="en-US" b="0" i="1" smtClean="0">
                            <a:latin typeface="Cambria Math" panose="02040503050406030204" pitchFamily="18" charset="0"/>
                            <a:ea typeface="Arial" charset="0"/>
                            <a:cs typeface="Arial" charset="0"/>
                          </a:rPr>
                        </m:ctrlPr>
                      </m:sSubPr>
                      <m:e>
                        <m:r>
                          <a:rPr lang="en-GB" b="0" i="1" smtClean="0">
                            <a:latin typeface="Cambria Math" charset="0"/>
                            <a:ea typeface="Arial" charset="0"/>
                            <a:cs typeface="Arial" charset="0"/>
                          </a:rPr>
                          <m:t>𝑥</m:t>
                        </m:r>
                      </m:e>
                      <m:sub>
                        <m:r>
                          <a:rPr lang="en-GB" b="0" i="1" smtClean="0">
                            <a:latin typeface="Cambria Math" charset="0"/>
                            <a:ea typeface="Arial" charset="0"/>
                            <a:cs typeface="Arial" charset="0"/>
                          </a:rPr>
                          <m:t>𝑁𝑆</m:t>
                        </m:r>
                        <m:r>
                          <a:rPr lang="en-GB" b="0" i="1" smtClean="0">
                            <a:latin typeface="Cambria Math" charset="0"/>
                            <a:ea typeface="Arial" charset="0"/>
                            <a:cs typeface="Arial" charset="0"/>
                          </a:rPr>
                          <m:t>1</m:t>
                        </m:r>
                      </m:sub>
                    </m:sSub>
                    <m:r>
                      <a:rPr lang="en-GB" b="0" i="1" smtClean="0">
                        <a:latin typeface="Cambria Math" charset="0"/>
                        <a:ea typeface="Arial" charset="0"/>
                        <a:cs typeface="Arial" charset="0"/>
                      </a:rPr>
                      <m:t>)</m:t>
                    </m:r>
                  </m:oMath>
                </a14:m>
                <a:r>
                  <a:rPr lang="en-US" dirty="0">
                    <a:latin typeface="Arial" charset="0"/>
                    <a:ea typeface="Arial" charset="0"/>
                    <a:cs typeface="Arial" charset="0"/>
                  </a:rPr>
                  <a:t>. </a:t>
                </a:r>
                <a:br>
                  <a:rPr lang="en-US" dirty="0">
                    <a:latin typeface="Arial" charset="0"/>
                    <a:ea typeface="Arial" charset="0"/>
                    <a:cs typeface="Arial" charset="0"/>
                  </a:rPr>
                </a:br>
                <a:br>
                  <a:rPr lang="en-US" dirty="0">
                    <a:latin typeface="Arial" charset="0"/>
                    <a:ea typeface="Arial" charset="0"/>
                    <a:cs typeface="Arial" charset="0"/>
                  </a:rPr>
                </a:br>
                <a:r>
                  <a:rPr lang="en-US" dirty="0">
                    <a:latin typeface="Arial" charset="0"/>
                    <a:ea typeface="Arial" charset="0"/>
                    <a:cs typeface="Arial" charset="0"/>
                  </a:rPr>
                  <a:t>4.	Select the subinterval that </a:t>
                </a:r>
                <a:br>
                  <a:rPr lang="en-US" dirty="0">
                    <a:latin typeface="Arial" charset="0"/>
                    <a:ea typeface="Arial" charset="0"/>
                    <a:cs typeface="Arial" charset="0"/>
                  </a:rPr>
                </a:br>
                <a:r>
                  <a:rPr lang="en-US" dirty="0">
                    <a:latin typeface="Arial" charset="0"/>
                    <a:ea typeface="Arial" charset="0"/>
                    <a:cs typeface="Arial" charset="0"/>
                  </a:rPr>
                  <a:t>	contains the true solution and go </a:t>
                </a:r>
                <a:br>
                  <a:rPr lang="en-US" dirty="0">
                    <a:latin typeface="Arial" charset="0"/>
                    <a:ea typeface="Arial" charset="0"/>
                    <a:cs typeface="Arial" charset="0"/>
                  </a:rPr>
                </a:br>
                <a:r>
                  <a:rPr lang="en-US" dirty="0">
                    <a:latin typeface="Arial" charset="0"/>
                    <a:ea typeface="Arial" charset="0"/>
                    <a:cs typeface="Arial" charset="0"/>
                  </a:rPr>
                  <a:t>	back to step 2.</a:t>
                </a:r>
              </a:p>
              <a:p>
                <a:pPr marL="45720" indent="0">
                  <a:buNone/>
                </a:pPr>
                <a:br>
                  <a:rPr lang="en-US" dirty="0">
                    <a:latin typeface="Arial" charset="0"/>
                    <a:ea typeface="Arial" charset="0"/>
                    <a:cs typeface="Arial" charset="0"/>
                  </a:rPr>
                </a:br>
                <a:r>
                  <a:rPr lang="en-US" dirty="0">
                    <a:latin typeface="Arial" charset="0"/>
                    <a:ea typeface="Arial" charset="0"/>
                    <a:cs typeface="Arial" charset="0"/>
                  </a:rPr>
                  <a:t>Steps 2. through 4. are repeated until </a:t>
                </a:r>
                <a:br>
                  <a:rPr lang="en-US" dirty="0">
                    <a:latin typeface="Arial" charset="0"/>
                    <a:ea typeface="Arial" charset="0"/>
                    <a:cs typeface="Arial" charset="0"/>
                  </a:rPr>
                </a:br>
                <a:r>
                  <a:rPr lang="en-US" dirty="0">
                    <a:latin typeface="Arial" charset="0"/>
                    <a:ea typeface="Arial" charset="0"/>
                    <a:cs typeface="Arial" charset="0"/>
                  </a:rPr>
                  <a:t>a specified tolerance or error bound is achieved.</a:t>
                </a:r>
              </a:p>
              <a:p>
                <a:pPr marL="45720" indent="0">
                  <a:buNone/>
                </a:pPr>
                <a:endParaRPr lang="en-US" dirty="0">
                  <a:latin typeface="Arial" charset="0"/>
                  <a:ea typeface="Arial" charset="0"/>
                  <a:cs typeface="Arial" charset="0"/>
                </a:endParaRPr>
              </a:p>
              <a:p>
                <a:pPr marL="4572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522457" y="56263"/>
                <a:ext cx="8383423" cy="6671128"/>
              </a:xfrm>
              <a:blipFill rotWithShape="0">
                <a:blip r:embed="rId2"/>
                <a:stretch>
                  <a:fillRect l="-364" t="-1187"/>
                </a:stretch>
              </a:blipFill>
            </p:spPr>
            <p:txBody>
              <a:bodyPr/>
              <a:lstStyle/>
              <a:p>
                <a:r>
                  <a:rPr lang="en-US">
                    <a:noFill/>
                  </a:rPr>
                  <a:t> </a:t>
                </a:r>
              </a:p>
            </p:txBody>
          </p:sp>
        </mc:Fallback>
      </mc:AlternateContent>
      <p:pic>
        <p:nvPicPr>
          <p:cNvPr id="4" name="Picture 2" descr="\\172.16.3.215\data4\Graphics\Powerpoint\WILEY WORK\GILAT\Final Files\ch03\gilat_3e_fig_03_3_7.jpg"/>
          <p:cNvPicPr>
            <a:picLocks noChangeAspect="1" noChangeArrowheads="1"/>
          </p:cNvPicPr>
          <p:nvPr/>
        </p:nvPicPr>
        <p:blipFill>
          <a:blip r:embed="rId3"/>
          <a:srcRect/>
          <a:stretch>
            <a:fillRect/>
          </a:stretch>
        </p:blipFill>
        <p:spPr bwMode="auto">
          <a:xfrm>
            <a:off x="5925434" y="1585645"/>
            <a:ext cx="2874926" cy="4015902"/>
          </a:xfrm>
          <a:prstGeom prst="rect">
            <a:avLst/>
          </a:prstGeom>
          <a:noFill/>
        </p:spPr>
      </p:pic>
    </p:spTree>
    <p:extLst>
      <p:ext uri="{BB962C8B-B14F-4D97-AF65-F5344CB8AC3E}">
        <p14:creationId xmlns:p14="http://schemas.microsoft.com/office/powerpoint/2010/main" val="20140204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r>
              <a:rPr lang="en-US" b="1" i="1" dirty="0">
                <a:latin typeface="Arial" charset="0"/>
                <a:ea typeface="Arial" charset="0"/>
                <a:cs typeface="Arial" charset="0"/>
              </a:rPr>
              <a:t>Example:</a:t>
            </a:r>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7781" t="57382" r="12425" b="14272"/>
          <a:stretch/>
        </p:blipFill>
        <p:spPr>
          <a:xfrm>
            <a:off x="352142" y="874450"/>
            <a:ext cx="4375575" cy="1944000"/>
          </a:xfrm>
          <a:prstGeom prst="rect">
            <a:avLst/>
          </a:prstGeom>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14205" t="8675" r="6249" b="8822"/>
          <a:stretch/>
        </p:blipFill>
        <p:spPr>
          <a:xfrm>
            <a:off x="4714168" y="1126450"/>
            <a:ext cx="4362027" cy="5669281"/>
          </a:xfrm>
          <a:prstGeom prst="rect">
            <a:avLst/>
          </a:prstGeom>
        </p:spPr>
      </p:pic>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l="7692" t="86055" r="12345" b="10299"/>
          <a:stretch/>
        </p:blipFill>
        <p:spPr>
          <a:xfrm>
            <a:off x="4700620" y="874450"/>
            <a:ext cx="4375575" cy="252000"/>
          </a:xfrm>
          <a:prstGeom prst="rect">
            <a:avLst/>
          </a:prstGeom>
        </p:spPr>
      </p:pic>
    </p:spTree>
    <p:extLst>
      <p:ext uri="{BB962C8B-B14F-4D97-AF65-F5344CB8AC3E}">
        <p14:creationId xmlns:p14="http://schemas.microsoft.com/office/powerpoint/2010/main" val="16331081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b="1" i="1" dirty="0">
                  <a:latin typeface="Arial" charset="0"/>
                  <a:ea typeface="Arial" charset="0"/>
                  <a:cs typeface="Arial" charset="0"/>
                </a:endParaRPr>
              </a:p>
              <a:p>
                <a:pPr marL="45720" indent="0">
                  <a:buNone/>
                </a:pPr>
                <a:r>
                  <a:rPr lang="en-US" b="1" i="1" dirty="0"/>
                  <a:t>The </a:t>
                </a:r>
                <a:r>
                  <a:rPr lang="en-US" b="1" i="1" dirty="0" err="1"/>
                  <a:t>Regula</a:t>
                </a:r>
                <a:r>
                  <a:rPr lang="en-US" b="1" i="1" dirty="0"/>
                  <a:t> </a:t>
                </a:r>
                <a:r>
                  <a:rPr lang="en-US" b="1" i="1" dirty="0" err="1"/>
                  <a:t>Falsi</a:t>
                </a:r>
                <a:r>
                  <a:rPr lang="en-US" b="1" i="1" dirty="0"/>
                  <a:t> Method:</a:t>
                </a:r>
              </a:p>
              <a:p>
                <a:pPr marL="45720" indent="0">
                  <a:buNone/>
                </a:pPr>
                <a:endParaRPr lang="en-US" b="1" i="1" dirty="0"/>
              </a:p>
              <a:p>
                <a:pPr marL="45720" indent="0">
                  <a:buNone/>
                </a:pPr>
                <a:r>
                  <a:rPr lang="en-US" dirty="0"/>
                  <a:t>Approximates the solution by calculating the intercept of the line containing </a:t>
                </a:r>
                <a14:m>
                  <m:oMath xmlns:m="http://schemas.openxmlformats.org/officeDocument/2006/math">
                    <m:r>
                      <a:rPr lang="en-GB" b="0" i="1" smtClean="0">
                        <a:latin typeface="Cambria Math" charset="0"/>
                      </a:rPr>
                      <m:t>𝑓</m:t>
                    </m:r>
                    <m:r>
                      <a:rPr lang="en-GB" b="0" i="1" smtClean="0">
                        <a:latin typeface="Cambria Math" charset="0"/>
                      </a:rPr>
                      <m:t>(</m:t>
                    </m:r>
                    <m:r>
                      <a:rPr lang="en-GB" b="0" i="1" smtClean="0">
                        <a:latin typeface="Cambria Math" charset="0"/>
                      </a:rPr>
                      <m:t>𝑎</m:t>
                    </m:r>
                    <m:r>
                      <a:rPr lang="en-GB" b="0" i="1" smtClean="0">
                        <a:latin typeface="Cambria Math" charset="0"/>
                      </a:rPr>
                      <m:t>)</m:t>
                    </m:r>
                  </m:oMath>
                </a14:m>
                <a:r>
                  <a:rPr lang="en-US" dirty="0"/>
                  <a:t> and </a:t>
                </a:r>
                <a14:m>
                  <m:oMath xmlns:m="http://schemas.openxmlformats.org/officeDocument/2006/math">
                    <m:r>
                      <a:rPr lang="en-GB" b="0" i="1" smtClean="0">
                        <a:latin typeface="Cambria Math" charset="0"/>
                      </a:rPr>
                      <m:t>𝑓</m:t>
                    </m:r>
                    <m:r>
                      <a:rPr lang="en-GB" b="0" i="1" smtClean="0">
                        <a:latin typeface="Cambria Math" charset="0"/>
                      </a:rPr>
                      <m:t>(</m:t>
                    </m:r>
                    <m:r>
                      <a:rPr lang="en-GB" b="0" i="1" smtClean="0">
                        <a:latin typeface="Cambria Math" charset="0"/>
                      </a:rPr>
                      <m:t>𝑏</m:t>
                    </m:r>
                    <m:r>
                      <a:rPr lang="en-GB" b="0" i="1" smtClean="0">
                        <a:latin typeface="Cambria Math" charset="0"/>
                      </a:rPr>
                      <m:t>)</m:t>
                    </m:r>
                  </m:oMath>
                </a14:m>
                <a:r>
                  <a:rPr lang="en-US" dirty="0"/>
                  <a:t> with the interval </a:t>
                </a:r>
                <a14:m>
                  <m:oMath xmlns:m="http://schemas.openxmlformats.org/officeDocument/2006/math">
                    <m:d>
                      <m:dPr>
                        <m:begChr m:val="["/>
                        <m:endChr m:val="]"/>
                        <m:ctrlPr>
                          <a:rPr lang="pt-BR" i="1" smtClean="0">
                            <a:latin typeface="Cambria Math" panose="02040503050406030204" pitchFamily="18" charset="0"/>
                          </a:rPr>
                        </m:ctrlPr>
                      </m:dPr>
                      <m:e>
                        <m:r>
                          <a:rPr lang="en-GB" b="0" i="1" smtClean="0">
                            <a:latin typeface="Cambria Math" charset="0"/>
                          </a:rPr>
                          <m:t>𝑎</m:t>
                        </m:r>
                        <m:r>
                          <a:rPr lang="en-GB" b="0" i="1" smtClean="0">
                            <a:latin typeface="Cambria Math" charset="0"/>
                          </a:rPr>
                          <m:t>,</m:t>
                        </m:r>
                        <m:r>
                          <a:rPr lang="en-GB" b="0" i="1" smtClean="0">
                            <a:latin typeface="Cambria Math" charset="0"/>
                          </a:rPr>
                          <m:t>𝑏</m:t>
                        </m:r>
                      </m:e>
                    </m:d>
                  </m:oMath>
                </a14:m>
                <a:r>
                  <a:rPr lang="en-US" dirty="0"/>
                  <a:t> where the solution is known to exist.</a:t>
                </a:r>
              </a:p>
              <a:p>
                <a:pPr marL="45720" indent="0">
                  <a:buNone/>
                </a:pPr>
                <a:endParaRPr lang="en-US" dirty="0"/>
              </a:p>
              <a:p>
                <a:pPr marL="45720" indent="0">
                  <a:buNone/>
                </a:pPr>
                <a:r>
                  <a:rPr lang="en-US" dirty="0"/>
                  <a:t>The equation of the line is:</a:t>
                </a:r>
              </a:p>
              <a:p>
                <a:pPr marL="45720" indent="0">
                  <a:buNone/>
                </a:pPr>
                <a:endParaRPr lang="en-US" dirty="0"/>
              </a:p>
              <a:p>
                <a:pPr marL="45720" indent="0">
                  <a:buNone/>
                </a:pPr>
                <a:endParaRPr lang="en-US" dirty="0"/>
              </a:p>
              <a:p>
                <a:pPr marL="45720" indent="0">
                  <a:buNone/>
                </a:pPr>
                <a:endParaRPr lang="en-US" dirty="0"/>
              </a:p>
              <a:p>
                <a:pPr marL="45720" indent="0">
                  <a:buNone/>
                </a:pPr>
                <a:r>
                  <a:rPr lang="en-US" dirty="0"/>
                  <a:t>Its intercept with the </a:t>
                </a:r>
                <a14:m>
                  <m:oMath xmlns:m="http://schemas.openxmlformats.org/officeDocument/2006/math">
                    <m:r>
                      <a:rPr lang="en-GB" b="0" i="1" smtClean="0">
                        <a:latin typeface="Cambria Math" charset="0"/>
                      </a:rPr>
                      <m:t>𝑥</m:t>
                    </m:r>
                    <m:r>
                      <a:rPr lang="en-GB" b="0" i="1" smtClean="0">
                        <a:latin typeface="Cambria Math" charset="0"/>
                      </a:rPr>
                      <m:t>−</m:t>
                    </m:r>
                  </m:oMath>
                </a14:m>
                <a:r>
                  <a:rPr lang="en-US" dirty="0"/>
                  <a:t>axis is:</a:t>
                </a:r>
              </a:p>
              <a:p>
                <a:pPr marL="45720" indent="0">
                  <a:buNone/>
                </a:pPr>
                <a:endParaRPr lang="en-US" dirty="0"/>
              </a:p>
              <a:p>
                <a:pPr marL="45720" indent="0">
                  <a:buNone/>
                </a:pPr>
                <a:endParaRPr lang="en-US" dirty="0"/>
              </a:p>
              <a:p>
                <a:pPr marL="4572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522457" y="56263"/>
                <a:ext cx="8383423" cy="6671128"/>
              </a:xfrm>
              <a:blipFill rotWithShape="0">
                <a:blip r:embed="rId2"/>
                <a:stretch>
                  <a:fillRect l="-364"/>
                </a:stretch>
              </a:blipFill>
            </p:spPr>
            <p:txBody>
              <a:bodyPr/>
              <a:lstStyle/>
              <a:p>
                <a:r>
                  <a:rPr lang="en-US">
                    <a:noFill/>
                  </a:rPr>
                  <a:t> </a:t>
                </a:r>
              </a:p>
            </p:txBody>
          </p:sp>
        </mc:Fallback>
      </mc:AlternateContent>
      <p:pic>
        <p:nvPicPr>
          <p:cNvPr id="5" name="Picture 2" descr="\\172.16.3.215\data4\Graphics\Powerpoint\WILEY WORK\GILAT\Final Files\ch03\gilat_3e_eq_03_10.jpg"/>
          <p:cNvPicPr>
            <a:picLocks noChangeAspect="1" noChangeArrowheads="1"/>
          </p:cNvPicPr>
          <p:nvPr/>
        </p:nvPicPr>
        <p:blipFill>
          <a:blip r:embed="rId3"/>
          <a:stretch>
            <a:fillRect/>
          </a:stretch>
        </p:blipFill>
        <p:spPr bwMode="auto">
          <a:xfrm>
            <a:off x="711126" y="3538019"/>
            <a:ext cx="6572993" cy="614034"/>
          </a:xfrm>
          <a:prstGeom prst="rect">
            <a:avLst/>
          </a:prstGeom>
          <a:noFill/>
        </p:spPr>
      </p:pic>
      <p:pic>
        <p:nvPicPr>
          <p:cNvPr id="6" name="Picture 2" descr="\\172.16.3.215\data4\Graphics\Powerpoint\WILEY WORK\GILAT\Final Files\ch03\gilat_3e_eq_03_11.jpg"/>
          <p:cNvPicPr>
            <a:picLocks noChangeAspect="1" noChangeArrowheads="1"/>
          </p:cNvPicPr>
          <p:nvPr/>
        </p:nvPicPr>
        <p:blipFill>
          <a:blip r:embed="rId4"/>
          <a:stretch>
            <a:fillRect/>
          </a:stretch>
        </p:blipFill>
        <p:spPr bwMode="auto">
          <a:xfrm>
            <a:off x="711126" y="5361621"/>
            <a:ext cx="5702766" cy="606937"/>
          </a:xfrm>
          <a:prstGeom prst="rect">
            <a:avLst/>
          </a:prstGeom>
          <a:noFill/>
        </p:spPr>
      </p:pic>
      <p:pic>
        <p:nvPicPr>
          <p:cNvPr id="7" name="Picture 2" descr="\\172.16.3.215\data4\Graphics\Powerpoint\WILEY WORK\GILAT\Final Files\ch03\gilat_3e_fig_03_3_9.jpg"/>
          <p:cNvPicPr>
            <a:picLocks noChangeAspect="1" noChangeArrowheads="1"/>
          </p:cNvPicPr>
          <p:nvPr/>
        </p:nvPicPr>
        <p:blipFill>
          <a:blip r:embed="rId5"/>
          <a:srcRect/>
          <a:stretch>
            <a:fillRect/>
          </a:stretch>
        </p:blipFill>
        <p:spPr bwMode="auto">
          <a:xfrm>
            <a:off x="5274526" y="2781500"/>
            <a:ext cx="3631354" cy="2127071"/>
          </a:xfrm>
          <a:prstGeom prst="rect">
            <a:avLst/>
          </a:prstGeom>
          <a:noFill/>
        </p:spPr>
      </p:pic>
    </p:spTree>
    <p:extLst>
      <p:ext uri="{BB962C8B-B14F-4D97-AF65-F5344CB8AC3E}">
        <p14:creationId xmlns:p14="http://schemas.microsoft.com/office/powerpoint/2010/main" val="19916425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b="1" i="1" dirty="0">
                  <a:latin typeface="Arial" charset="0"/>
                  <a:ea typeface="Arial" charset="0"/>
                  <a:cs typeface="Arial" charset="0"/>
                </a:endParaRPr>
              </a:p>
              <a:p>
                <a:pPr marL="45720" indent="0">
                  <a:buNone/>
                </a:pPr>
                <a:r>
                  <a:rPr lang="en-US" b="1" i="1" dirty="0"/>
                  <a:t>Algorithm for the </a:t>
                </a:r>
                <a:r>
                  <a:rPr lang="en-US" b="1" i="1" dirty="0" err="1"/>
                  <a:t>Regula</a:t>
                </a:r>
                <a:r>
                  <a:rPr lang="en-US" b="1" i="1" dirty="0"/>
                  <a:t> </a:t>
                </a:r>
                <a:r>
                  <a:rPr lang="en-US" b="1" i="1" dirty="0" err="1"/>
                  <a:t>Falsi</a:t>
                </a:r>
                <a:r>
                  <a:rPr lang="en-US" b="1" i="1" dirty="0"/>
                  <a:t> Method:</a:t>
                </a:r>
              </a:p>
              <a:p>
                <a:pPr marL="45720" indent="0">
                  <a:buNone/>
                </a:pPr>
                <a:endParaRPr lang="en-US" dirty="0"/>
              </a:p>
              <a:p>
                <a:pPr marL="45720" indent="0">
                  <a:buNone/>
                </a:pPr>
                <a:r>
                  <a:rPr lang="en-US" dirty="0"/>
                  <a:t>1.	Choose an interval </a:t>
                </a:r>
                <a14:m>
                  <m:oMath xmlns:m="http://schemas.openxmlformats.org/officeDocument/2006/math">
                    <m:d>
                      <m:dPr>
                        <m:begChr m:val="["/>
                        <m:endChr m:val="]"/>
                        <m:ctrlPr>
                          <a:rPr lang="pt-BR" i="1" smtClean="0">
                            <a:latin typeface="Cambria Math" panose="02040503050406030204" pitchFamily="18" charset="0"/>
                          </a:rPr>
                        </m:ctrlPr>
                      </m:dPr>
                      <m:e>
                        <m:r>
                          <a:rPr lang="en-GB" b="0" i="1" smtClean="0">
                            <a:latin typeface="Cambria Math" charset="0"/>
                          </a:rPr>
                          <m:t>𝑎</m:t>
                        </m:r>
                        <m:r>
                          <a:rPr lang="en-GB" b="0" i="1" smtClean="0">
                            <a:latin typeface="Cambria Math" charset="0"/>
                          </a:rPr>
                          <m:t>,</m:t>
                        </m:r>
                        <m:r>
                          <a:rPr lang="en-GB" b="0" i="1" smtClean="0">
                            <a:latin typeface="Cambria Math" charset="0"/>
                          </a:rPr>
                          <m:t>𝑏</m:t>
                        </m:r>
                      </m:e>
                    </m:d>
                  </m:oMath>
                </a14:m>
                <a:r>
                  <a:rPr lang="en-US" dirty="0"/>
                  <a:t> such that a solution exists 	between them. This means that </a:t>
                </a:r>
                <a14:m>
                  <m:oMath xmlns:m="http://schemas.openxmlformats.org/officeDocument/2006/math">
                    <m:r>
                      <a:rPr lang="en-GB" b="0" i="1" smtClean="0">
                        <a:latin typeface="Cambria Math" charset="0"/>
                      </a:rPr>
                      <m:t>𝑓</m:t>
                    </m:r>
                    <m:r>
                      <a:rPr lang="en-GB" b="0" i="1" smtClean="0">
                        <a:latin typeface="Cambria Math" charset="0"/>
                      </a:rPr>
                      <m:t>(</m:t>
                    </m:r>
                    <m:r>
                      <a:rPr lang="en-GB" b="0" i="1" smtClean="0">
                        <a:latin typeface="Cambria Math" charset="0"/>
                      </a:rPr>
                      <m:t>𝑎</m:t>
                    </m:r>
                    <m:r>
                      <a:rPr lang="en-GB" b="0" i="1" smtClean="0">
                        <a:latin typeface="Cambria Math" charset="0"/>
                      </a:rPr>
                      <m:t>)</m:t>
                    </m:r>
                  </m:oMath>
                </a14:m>
                <a:r>
                  <a:rPr lang="en-US" dirty="0"/>
                  <a:t> and </a:t>
                </a:r>
                <a14:m>
                  <m:oMath xmlns:m="http://schemas.openxmlformats.org/officeDocument/2006/math">
                    <m:r>
                      <a:rPr lang="en-GB" b="0" i="1" smtClean="0">
                        <a:latin typeface="Cambria Math" charset="0"/>
                      </a:rPr>
                      <m:t>𝑓</m:t>
                    </m:r>
                    <m:r>
                      <a:rPr lang="en-GB" b="0" i="1" smtClean="0">
                        <a:latin typeface="Cambria Math" charset="0"/>
                      </a:rPr>
                      <m:t>(</m:t>
                    </m:r>
                    <m:r>
                      <a:rPr lang="en-GB" b="0" i="1" smtClean="0">
                        <a:latin typeface="Cambria Math" charset="0"/>
                      </a:rPr>
                      <m:t>𝑏</m:t>
                    </m:r>
                    <m:r>
                      <a:rPr lang="en-GB" b="0" i="1" smtClean="0">
                        <a:latin typeface="Cambria Math" charset="0"/>
                      </a:rPr>
                      <m:t>)</m:t>
                    </m:r>
                  </m:oMath>
                </a14:m>
                <a:r>
                  <a:rPr lang="en-US" i="1" dirty="0"/>
                  <a:t> </a:t>
                </a:r>
                <a:r>
                  <a:rPr lang="en-US" dirty="0"/>
                  <a:t>have 	opposite signs.</a:t>
                </a:r>
                <a:br>
                  <a:rPr lang="en-US" dirty="0"/>
                </a:br>
                <a:br>
                  <a:rPr lang="en-US" dirty="0"/>
                </a:br>
                <a:r>
                  <a:rPr lang="en-US" dirty="0"/>
                  <a:t>2. 	Calculate the first estimate of the numerical solution 	</a:t>
                </a:r>
                <a14:m>
                  <m:oMath xmlns:m="http://schemas.openxmlformats.org/officeDocument/2006/math">
                    <m:sSub>
                      <m:sSubPr>
                        <m:ctrlPr>
                          <a:rPr lang="en-US" i="1" smtClean="0">
                            <a:latin typeface="Cambria Math" panose="02040503050406030204" pitchFamily="18" charset="0"/>
                          </a:rPr>
                        </m:ctrlPr>
                      </m:sSubPr>
                      <m:e>
                        <m:r>
                          <a:rPr lang="en-GB" b="0" i="1" smtClean="0">
                            <a:latin typeface="Cambria Math" charset="0"/>
                          </a:rPr>
                          <m:t>𝑥</m:t>
                        </m:r>
                      </m:e>
                      <m:sub>
                        <m:r>
                          <a:rPr lang="en-GB" b="0" i="1" smtClean="0">
                            <a:latin typeface="Cambria Math" charset="0"/>
                          </a:rPr>
                          <m:t>𝑁𝑆</m:t>
                        </m:r>
                        <m:r>
                          <a:rPr lang="en-GB" b="0" i="1" smtClean="0">
                            <a:latin typeface="Cambria Math" charset="0"/>
                          </a:rPr>
                          <m:t>1</m:t>
                        </m:r>
                      </m:sub>
                    </m:sSub>
                  </m:oMath>
                </a14:m>
                <a:r>
                  <a:rPr lang="en-US" dirty="0"/>
                  <a:t> using Eq. (3.11) above.</a:t>
                </a:r>
              </a:p>
              <a:p>
                <a:pPr marL="45720" indent="0">
                  <a:buNone/>
                </a:pPr>
                <a:br>
                  <a:rPr lang="en-US" dirty="0"/>
                </a:br>
                <a:r>
                  <a:rPr lang="en-US" dirty="0"/>
                  <a:t>3. 	Determine whether the actual solution is between </a:t>
                </a:r>
                <a14:m>
                  <m:oMath xmlns:m="http://schemas.openxmlformats.org/officeDocument/2006/math">
                    <m:r>
                      <a:rPr lang="en-GB" b="0" i="1" smtClean="0">
                        <a:latin typeface="Cambria Math" charset="0"/>
                      </a:rPr>
                      <m:t>𝑎</m:t>
                    </m:r>
                  </m:oMath>
                </a14:m>
                <a:r>
                  <a:rPr lang="en-US" dirty="0"/>
                  <a:t> and 	</a:t>
                </a:r>
                <a14:m>
                  <m:oMath xmlns:m="http://schemas.openxmlformats.org/officeDocument/2006/math">
                    <m:sSub>
                      <m:sSubPr>
                        <m:ctrlPr>
                          <a:rPr lang="en-US" i="1">
                            <a:latin typeface="Cambria Math" panose="02040503050406030204" pitchFamily="18" charset="0"/>
                          </a:rPr>
                        </m:ctrlPr>
                      </m:sSubPr>
                      <m:e>
                        <m:r>
                          <a:rPr lang="en-GB" i="1">
                            <a:latin typeface="Cambria Math" charset="0"/>
                          </a:rPr>
                          <m:t>𝑥</m:t>
                        </m:r>
                      </m:e>
                      <m:sub>
                        <m:r>
                          <a:rPr lang="en-GB" i="1">
                            <a:latin typeface="Cambria Math" charset="0"/>
                          </a:rPr>
                          <m:t>𝑁𝑆</m:t>
                        </m:r>
                        <m:r>
                          <a:rPr lang="en-GB" i="1">
                            <a:latin typeface="Cambria Math" charset="0"/>
                          </a:rPr>
                          <m:t>1</m:t>
                        </m:r>
                      </m:sub>
                    </m:sSub>
                  </m:oMath>
                </a14:m>
                <a:r>
                  <a:rPr lang="en-GB" dirty="0"/>
                  <a:t> or between </a:t>
                </a:r>
                <a14:m>
                  <m:oMath xmlns:m="http://schemas.openxmlformats.org/officeDocument/2006/math">
                    <m:sSub>
                      <m:sSubPr>
                        <m:ctrlPr>
                          <a:rPr lang="en-US" i="1">
                            <a:latin typeface="Cambria Math" panose="02040503050406030204" pitchFamily="18" charset="0"/>
                          </a:rPr>
                        </m:ctrlPr>
                      </m:sSubPr>
                      <m:e>
                        <m:r>
                          <a:rPr lang="en-GB" i="1">
                            <a:latin typeface="Cambria Math" charset="0"/>
                          </a:rPr>
                          <m:t>𝑥</m:t>
                        </m:r>
                      </m:e>
                      <m:sub>
                        <m:r>
                          <a:rPr lang="en-GB" i="1">
                            <a:latin typeface="Cambria Math" charset="0"/>
                          </a:rPr>
                          <m:t>𝑁𝑆</m:t>
                        </m:r>
                        <m:r>
                          <a:rPr lang="en-GB" i="1">
                            <a:latin typeface="Cambria Math" charset="0"/>
                          </a:rPr>
                          <m:t>1</m:t>
                        </m:r>
                      </m:sub>
                    </m:sSub>
                  </m:oMath>
                </a14:m>
                <a:r>
                  <a:rPr lang="en-GB" dirty="0"/>
                  <a:t> and </a:t>
                </a:r>
                <a14:m>
                  <m:oMath xmlns:m="http://schemas.openxmlformats.org/officeDocument/2006/math">
                    <m:r>
                      <a:rPr lang="en-GB" b="0" i="1" smtClean="0">
                        <a:latin typeface="Cambria Math" charset="0"/>
                      </a:rPr>
                      <m:t>𝑏</m:t>
                    </m:r>
                  </m:oMath>
                </a14:m>
                <a:r>
                  <a:rPr lang="en-GB" dirty="0"/>
                  <a:t>.</a:t>
                </a:r>
              </a:p>
              <a:p>
                <a:pPr marL="45720" indent="0">
                  <a:buNone/>
                </a:pPr>
                <a:endParaRPr lang="en-GB" dirty="0"/>
              </a:p>
              <a:p>
                <a:pPr marL="45720" indent="0">
                  <a:buNone/>
                </a:pPr>
                <a:r>
                  <a:rPr lang="en-GB" dirty="0"/>
                  <a:t>4. 	Select the appropriate subinterval and go back to Step 2.</a:t>
                </a:r>
              </a:p>
              <a:p>
                <a:pPr marL="45720" indent="0">
                  <a:buNone/>
                </a:pPr>
                <a:r>
                  <a:rPr lang="en-GB" dirty="0"/>
                  <a:t> </a:t>
                </a:r>
                <a:endParaRPr lang="en-US" dirty="0"/>
              </a:p>
              <a:p>
                <a:pPr marL="45720" indent="0">
                  <a:buNone/>
                </a:pPr>
                <a:r>
                  <a:rPr lang="en-US" dirty="0"/>
                  <a:t>5. 	Repeat until desired accuracy is reached.</a:t>
                </a:r>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522457" y="56263"/>
                <a:ext cx="8383423" cy="6671128"/>
              </a:xfrm>
              <a:blipFill rotWithShape="0">
                <a:blip r:embed="rId2"/>
                <a:stretch>
                  <a:fillRect l="-364"/>
                </a:stretch>
              </a:blipFill>
            </p:spPr>
            <p:txBody>
              <a:bodyPr/>
              <a:lstStyle/>
              <a:p>
                <a:r>
                  <a:rPr lang="en-US">
                    <a:noFill/>
                  </a:rPr>
                  <a:t> </a:t>
                </a:r>
              </a:p>
            </p:txBody>
          </p:sp>
        </mc:Fallback>
      </mc:AlternateContent>
    </p:spTree>
    <p:extLst>
      <p:ext uri="{BB962C8B-B14F-4D97-AF65-F5344CB8AC3E}">
        <p14:creationId xmlns:p14="http://schemas.microsoft.com/office/powerpoint/2010/main" val="1701312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b="1" i="1" dirty="0">
                  <a:latin typeface="Arial" charset="0"/>
                  <a:ea typeface="Arial" charset="0"/>
                  <a:cs typeface="Arial" charset="0"/>
                </a:endParaRPr>
              </a:p>
              <a:p>
                <a:pPr marL="45720" indent="0">
                  <a:buNone/>
                </a:pPr>
                <a:r>
                  <a:rPr lang="en-US" b="1" i="1" dirty="0">
                    <a:latin typeface="Arial" charset="0"/>
                    <a:ea typeface="Arial" charset="0"/>
                    <a:cs typeface="Arial" charset="0"/>
                  </a:rPr>
                  <a:t>Newton’s Method:</a:t>
                </a:r>
              </a:p>
              <a:p>
                <a:pPr marL="45720" indent="0">
                  <a:buNone/>
                </a:pPr>
                <a:endParaRPr lang="en-US" b="1" i="1" dirty="0">
                  <a:latin typeface="Arial" charset="0"/>
                  <a:ea typeface="Arial" charset="0"/>
                  <a:cs typeface="Arial" charset="0"/>
                </a:endParaRPr>
              </a:p>
              <a:p>
                <a:pPr marL="45720" indent="0">
                  <a:buNone/>
                </a:pPr>
                <a:r>
                  <a:rPr lang="en-US" dirty="0">
                    <a:latin typeface="Arial" charset="0"/>
                    <a:ea typeface="Arial" charset="0"/>
                    <a:cs typeface="Arial" charset="0"/>
                  </a:rPr>
                  <a:t>Approximates the solution initially as the intercept of the tangent to the function, at an initial guess-point, with the </a:t>
                </a:r>
                <a14:m>
                  <m:oMath xmlns:m="http://schemas.openxmlformats.org/officeDocument/2006/math">
                    <m:r>
                      <a:rPr lang="en-GB" b="0" i="1" smtClean="0">
                        <a:latin typeface="Cambria Math" charset="0"/>
                        <a:ea typeface="Arial" charset="0"/>
                        <a:cs typeface="Arial" charset="0"/>
                      </a:rPr>
                      <m:t>𝑥</m:t>
                    </m:r>
                    <m:r>
                      <a:rPr lang="en-GB" b="0" i="1" smtClean="0">
                        <a:latin typeface="Cambria Math" charset="0"/>
                        <a:ea typeface="Arial" charset="0"/>
                        <a:cs typeface="Arial" charset="0"/>
                      </a:rPr>
                      <m:t>−</m:t>
                    </m:r>
                  </m:oMath>
                </a14:m>
                <a:r>
                  <a:rPr lang="en-US" dirty="0">
                    <a:latin typeface="Arial" charset="0"/>
                    <a:ea typeface="Arial" charset="0"/>
                    <a:cs typeface="Arial" charset="0"/>
                  </a:rPr>
                  <a:t>axis. Subsequent iterations approximate the solution as the intercept of the tangent to the function, at the point defined by the previous estimate, with the </a:t>
                </a:r>
                <a14:m>
                  <m:oMath xmlns:m="http://schemas.openxmlformats.org/officeDocument/2006/math">
                    <m:r>
                      <a:rPr lang="en-GB" i="1">
                        <a:latin typeface="Cambria Math" charset="0"/>
                        <a:ea typeface="Arial" charset="0"/>
                        <a:cs typeface="Arial" charset="0"/>
                      </a:rPr>
                      <m:t>𝑥</m:t>
                    </m:r>
                    <m:r>
                      <a:rPr lang="en-GB" i="1">
                        <a:latin typeface="Cambria Math" charset="0"/>
                        <a:ea typeface="Arial" charset="0"/>
                        <a:cs typeface="Arial" charset="0"/>
                      </a:rPr>
                      <m:t>−</m:t>
                    </m:r>
                  </m:oMath>
                </a14:m>
                <a:r>
                  <a:rPr lang="en-US" dirty="0">
                    <a:latin typeface="Arial" charset="0"/>
                    <a:ea typeface="Arial" charset="0"/>
                    <a:cs typeface="Arial" charset="0"/>
                  </a:rPr>
                  <a:t>axis. Note that it does not necessarily converge.</a:t>
                </a:r>
              </a:p>
              <a:p>
                <a:pPr marL="45720" indent="0">
                  <a:buNone/>
                </a:pPr>
                <a:endParaRPr lang="en-US" dirty="0">
                  <a:latin typeface="Arial" charset="0"/>
                  <a:ea typeface="Arial" charset="0"/>
                  <a:cs typeface="Arial" charset="0"/>
                </a:endParaRPr>
              </a:p>
              <a:p>
                <a:pPr marL="4572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522457" y="56263"/>
                <a:ext cx="8383423" cy="6671128"/>
              </a:xfrm>
              <a:blipFill rotWithShape="0">
                <a:blip r:embed="rId2"/>
                <a:stretch>
                  <a:fillRect l="-364" r="-1673"/>
                </a:stretch>
              </a:blipFill>
            </p:spPr>
            <p:txBody>
              <a:bodyPr/>
              <a:lstStyle/>
              <a:p>
                <a:r>
                  <a:rPr lang="en-US">
                    <a:noFill/>
                  </a:rPr>
                  <a:t> </a:t>
                </a:r>
              </a:p>
            </p:txBody>
          </p:sp>
        </mc:Fallback>
      </mc:AlternateContent>
      <p:pic>
        <p:nvPicPr>
          <p:cNvPr id="4" name="Picture 2" descr="\\172.16.3.215\data4\Graphics\Powerpoint\WILEY WORK\GILAT\Final Files\ch03\gilat_3e_fig_03_3_10.jpg"/>
          <p:cNvPicPr>
            <a:picLocks noChangeAspect="1" noChangeArrowheads="1"/>
          </p:cNvPicPr>
          <p:nvPr/>
        </p:nvPicPr>
        <p:blipFill>
          <a:blip r:embed="rId3"/>
          <a:srcRect/>
          <a:stretch>
            <a:fillRect/>
          </a:stretch>
        </p:blipFill>
        <p:spPr bwMode="auto">
          <a:xfrm>
            <a:off x="2133600" y="3492818"/>
            <a:ext cx="4647352" cy="2751585"/>
          </a:xfrm>
          <a:prstGeom prst="rect">
            <a:avLst/>
          </a:prstGeom>
          <a:noFill/>
        </p:spPr>
      </p:pic>
    </p:spTree>
    <p:extLst>
      <p:ext uri="{BB962C8B-B14F-4D97-AF65-F5344CB8AC3E}">
        <p14:creationId xmlns:p14="http://schemas.microsoft.com/office/powerpoint/2010/main" val="11167735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r>
                  <a:rPr lang="en-US" b="1" i="1" dirty="0">
                    <a:latin typeface="Arial" charset="0"/>
                    <a:ea typeface="Arial" charset="0"/>
                    <a:cs typeface="Arial" charset="0"/>
                  </a:rPr>
                  <a:t>Algorithm for Newton’s Method:</a:t>
                </a:r>
              </a:p>
              <a:p>
                <a:pPr marL="45720" indent="0">
                  <a:buNone/>
                </a:pPr>
                <a:endParaRPr lang="en-US" b="1" i="1" dirty="0">
                  <a:latin typeface="Arial" charset="0"/>
                  <a:ea typeface="Arial" charset="0"/>
                  <a:cs typeface="Arial" charset="0"/>
                </a:endParaRPr>
              </a:p>
              <a:p>
                <a:pPr marL="45720" indent="0">
                  <a:buNone/>
                </a:pPr>
                <a:r>
                  <a:rPr lang="en-US" dirty="0">
                    <a:latin typeface="Arial" charset="0"/>
                    <a:ea typeface="Arial" charset="0"/>
                    <a:cs typeface="Arial" charset="0"/>
                  </a:rPr>
                  <a:t>1.	Choose </a:t>
                </a:r>
                <a14:m>
                  <m:oMath xmlns:m="http://schemas.openxmlformats.org/officeDocument/2006/math">
                    <m:d>
                      <m:dPr>
                        <m:ctrlPr>
                          <a:rPr lang="is-IS" i="1" smtClean="0">
                            <a:latin typeface="Cambria Math" panose="02040503050406030204" pitchFamily="18" charset="0"/>
                            <a:ea typeface="Arial" charset="0"/>
                            <a:cs typeface="Arial" charset="0"/>
                          </a:rPr>
                        </m:ctrlPr>
                      </m:dPr>
                      <m:e>
                        <m:sSub>
                          <m:sSubPr>
                            <m:ctrlPr>
                              <a:rPr lang="en-US" i="1" smtClean="0">
                                <a:latin typeface="Cambria Math" panose="02040503050406030204" pitchFamily="18" charset="0"/>
                                <a:ea typeface="Arial" charset="0"/>
                                <a:cs typeface="Arial" charset="0"/>
                              </a:rPr>
                            </m:ctrlPr>
                          </m:sSubPr>
                          <m:e>
                            <m:r>
                              <a:rPr lang="en-GB" b="0" i="1" smtClean="0">
                                <a:latin typeface="Cambria Math" charset="0"/>
                                <a:ea typeface="Arial" charset="0"/>
                                <a:cs typeface="Arial" charset="0"/>
                              </a:rPr>
                              <m:t>𝑥</m:t>
                            </m:r>
                          </m:e>
                          <m:sub>
                            <m:r>
                              <a:rPr lang="en-GB" b="0" i="1" smtClean="0">
                                <a:latin typeface="Cambria Math" charset="0"/>
                                <a:ea typeface="Arial" charset="0"/>
                                <a:cs typeface="Arial" charset="0"/>
                              </a:rPr>
                              <m:t>1</m:t>
                            </m:r>
                          </m:sub>
                        </m:sSub>
                        <m:r>
                          <a:rPr lang="en-GB" b="0" i="1" smtClean="0">
                            <a:latin typeface="Cambria Math" charset="0"/>
                            <a:ea typeface="Arial" charset="0"/>
                            <a:cs typeface="Arial" charset="0"/>
                          </a:rPr>
                          <m:t>,</m:t>
                        </m:r>
                        <m:r>
                          <a:rPr lang="en-GB" b="0" i="1" smtClean="0">
                            <a:latin typeface="Cambria Math" charset="0"/>
                            <a:ea typeface="Arial" charset="0"/>
                            <a:cs typeface="Arial" charset="0"/>
                          </a:rPr>
                          <m:t>𝑓</m:t>
                        </m:r>
                        <m:r>
                          <a:rPr lang="en-GB" b="0" i="1" smtClean="0">
                            <a:latin typeface="Cambria Math" charset="0"/>
                            <a:ea typeface="Arial" charset="0"/>
                            <a:cs typeface="Arial" charset="0"/>
                          </a:rPr>
                          <m:t>(</m:t>
                        </m:r>
                        <m:sSub>
                          <m:sSubPr>
                            <m:ctrlPr>
                              <a:rPr lang="en-US" b="0" i="1" smtClean="0">
                                <a:latin typeface="Cambria Math" panose="02040503050406030204" pitchFamily="18" charset="0"/>
                                <a:ea typeface="Arial" charset="0"/>
                                <a:cs typeface="Arial" charset="0"/>
                              </a:rPr>
                            </m:ctrlPr>
                          </m:sSubPr>
                          <m:e>
                            <m:r>
                              <a:rPr lang="en-GB" b="0" i="1" smtClean="0">
                                <a:latin typeface="Cambria Math" charset="0"/>
                                <a:ea typeface="Arial" charset="0"/>
                                <a:cs typeface="Arial" charset="0"/>
                              </a:rPr>
                              <m:t>𝑥</m:t>
                            </m:r>
                          </m:e>
                          <m:sub>
                            <m:r>
                              <a:rPr lang="en-GB" b="0" i="1" smtClean="0">
                                <a:latin typeface="Cambria Math" charset="0"/>
                                <a:ea typeface="Arial" charset="0"/>
                                <a:cs typeface="Arial" charset="0"/>
                              </a:rPr>
                              <m:t>1</m:t>
                            </m:r>
                          </m:sub>
                        </m:sSub>
                        <m:r>
                          <a:rPr lang="en-GB" b="0" i="1" smtClean="0">
                            <a:latin typeface="Cambria Math" charset="0"/>
                            <a:ea typeface="Arial" charset="0"/>
                            <a:cs typeface="Arial" charset="0"/>
                          </a:rPr>
                          <m:t>)</m:t>
                        </m:r>
                      </m:e>
                    </m:d>
                  </m:oMath>
                </a14:m>
                <a:r>
                  <a:rPr lang="en-US" dirty="0">
                    <a:latin typeface="Arial" charset="0"/>
                    <a:ea typeface="Arial" charset="0"/>
                    <a:cs typeface="Arial" charset="0"/>
                  </a:rPr>
                  <a:t> as a starting point near the solution</a:t>
                </a:r>
                <a:br>
                  <a:rPr lang="en-US" dirty="0">
                    <a:latin typeface="Arial" charset="0"/>
                    <a:ea typeface="Arial" charset="0"/>
                    <a:cs typeface="Arial" charset="0"/>
                  </a:rPr>
                </a:br>
                <a:endParaRPr lang="en-US" dirty="0">
                  <a:latin typeface="Arial" charset="0"/>
                  <a:ea typeface="Arial" charset="0"/>
                  <a:cs typeface="Arial" charset="0"/>
                </a:endParaRPr>
              </a:p>
              <a:p>
                <a:pPr marL="45720" indent="0">
                  <a:buNone/>
                </a:pPr>
                <a:r>
                  <a:rPr lang="en-US" dirty="0">
                    <a:latin typeface="Arial" charset="0"/>
                    <a:ea typeface="Arial" charset="0"/>
                    <a:cs typeface="Arial" charset="0"/>
                  </a:rPr>
                  <a:t>2.	Using the identity for slope of the tangent at </a:t>
                </a:r>
                <a14:m>
                  <m:oMath xmlns:m="http://schemas.openxmlformats.org/officeDocument/2006/math">
                    <m:d>
                      <m:dPr>
                        <m:ctrlPr>
                          <a:rPr lang="is-IS" i="1">
                            <a:latin typeface="Cambria Math" panose="02040503050406030204" pitchFamily="18" charset="0"/>
                            <a:ea typeface="Arial" charset="0"/>
                            <a:cs typeface="Arial" charset="0"/>
                          </a:rPr>
                        </m:ctrlPr>
                      </m:dPr>
                      <m:e>
                        <m:sSub>
                          <m:sSubPr>
                            <m:ctrlPr>
                              <a:rPr lang="en-US" i="1">
                                <a:latin typeface="Cambria Math" panose="02040503050406030204" pitchFamily="18" charset="0"/>
                                <a:ea typeface="Arial" charset="0"/>
                                <a:cs typeface="Arial" charset="0"/>
                              </a:rPr>
                            </m:ctrlPr>
                          </m:sSubPr>
                          <m:e>
                            <m:r>
                              <a:rPr lang="en-GB" i="1">
                                <a:latin typeface="Cambria Math" charset="0"/>
                                <a:ea typeface="Arial" charset="0"/>
                                <a:cs typeface="Arial" charset="0"/>
                              </a:rPr>
                              <m:t>𝑥</m:t>
                            </m:r>
                          </m:e>
                          <m:sub>
                            <m:r>
                              <a:rPr lang="en-GB" i="1">
                                <a:latin typeface="Cambria Math" charset="0"/>
                                <a:ea typeface="Arial" charset="0"/>
                                <a:cs typeface="Arial" charset="0"/>
                              </a:rPr>
                              <m:t>1</m:t>
                            </m:r>
                          </m:sub>
                        </m:sSub>
                        <m:r>
                          <a:rPr lang="en-GB" i="1">
                            <a:latin typeface="Cambria Math" charset="0"/>
                            <a:ea typeface="Arial" charset="0"/>
                            <a:cs typeface="Arial" charset="0"/>
                          </a:rPr>
                          <m:t>,</m:t>
                        </m:r>
                        <m:r>
                          <a:rPr lang="en-GB" i="1">
                            <a:latin typeface="Cambria Math" charset="0"/>
                            <a:ea typeface="Arial" charset="0"/>
                            <a:cs typeface="Arial" charset="0"/>
                          </a:rPr>
                          <m:t>𝑓</m:t>
                        </m:r>
                        <m:r>
                          <a:rPr lang="en-GB" i="1">
                            <a:latin typeface="Cambria Math" charset="0"/>
                            <a:ea typeface="Arial" charset="0"/>
                            <a:cs typeface="Arial" charset="0"/>
                          </a:rPr>
                          <m:t>(</m:t>
                        </m:r>
                        <m:sSub>
                          <m:sSubPr>
                            <m:ctrlPr>
                              <a:rPr lang="en-US" i="1">
                                <a:latin typeface="Cambria Math" panose="02040503050406030204" pitchFamily="18" charset="0"/>
                                <a:ea typeface="Arial" charset="0"/>
                                <a:cs typeface="Arial" charset="0"/>
                              </a:rPr>
                            </m:ctrlPr>
                          </m:sSubPr>
                          <m:e>
                            <m:r>
                              <a:rPr lang="en-GB" i="1">
                                <a:latin typeface="Cambria Math" charset="0"/>
                                <a:ea typeface="Arial" charset="0"/>
                                <a:cs typeface="Arial" charset="0"/>
                              </a:rPr>
                              <m:t>𝑥</m:t>
                            </m:r>
                          </m:e>
                          <m:sub>
                            <m:r>
                              <a:rPr lang="en-GB" i="1">
                                <a:latin typeface="Cambria Math" charset="0"/>
                                <a:ea typeface="Arial" charset="0"/>
                                <a:cs typeface="Arial" charset="0"/>
                              </a:rPr>
                              <m:t>1</m:t>
                            </m:r>
                          </m:sub>
                        </m:sSub>
                        <m:r>
                          <a:rPr lang="en-GB" i="1">
                            <a:latin typeface="Cambria Math" charset="0"/>
                            <a:ea typeface="Arial" charset="0"/>
                            <a:cs typeface="Arial" charset="0"/>
                          </a:rPr>
                          <m:t>)</m:t>
                        </m:r>
                      </m:e>
                    </m:d>
                  </m:oMath>
                </a14:m>
                <a:r>
                  <a:rPr lang="en-US" dirty="0">
                    <a:latin typeface="Arial" charset="0"/>
                    <a:ea typeface="Arial" charset="0"/>
                    <a:cs typeface="Arial" charset="0"/>
                  </a:rPr>
                  <a:t>:</a:t>
                </a:r>
              </a:p>
              <a:p>
                <a:pPr marL="45720" indent="0">
                  <a:buNone/>
                </a:pPr>
                <a:endParaRPr lang="en-US" dirty="0">
                  <a:latin typeface="Arial" charset="0"/>
                  <a:ea typeface="Arial" charset="0"/>
                  <a:cs typeface="Arial" charset="0"/>
                </a:endParaRPr>
              </a:p>
              <a:p>
                <a:pPr marL="45720" indent="0">
                  <a:buNone/>
                </a:pPr>
                <a:endParaRPr lang="en-US" b="1" i="1" dirty="0">
                  <a:latin typeface="Arial" charset="0"/>
                  <a:ea typeface="Arial" charset="0"/>
                  <a:cs typeface="Arial" charset="0"/>
                </a:endParaRPr>
              </a:p>
              <a:p>
                <a:pPr marL="45720" indent="0">
                  <a:buNone/>
                </a:pPr>
                <a:r>
                  <a:rPr lang="en-US" dirty="0">
                    <a:latin typeface="Arial" charset="0"/>
                    <a:ea typeface="Arial" charset="0"/>
                    <a:cs typeface="Arial" charset="0"/>
                  </a:rPr>
                  <a:t>	solve for </a:t>
                </a:r>
                <a14:m>
                  <m:oMath xmlns:m="http://schemas.openxmlformats.org/officeDocument/2006/math">
                    <m:sSub>
                      <m:sSubPr>
                        <m:ctrlPr>
                          <a:rPr lang="en-US" i="1" smtClean="0">
                            <a:latin typeface="Cambria Math" panose="02040503050406030204" pitchFamily="18" charset="0"/>
                            <a:ea typeface="Arial" charset="0"/>
                            <a:cs typeface="Arial" charset="0"/>
                          </a:rPr>
                        </m:ctrlPr>
                      </m:sSubPr>
                      <m:e>
                        <m:r>
                          <a:rPr lang="en-GB" b="0" i="1" smtClean="0">
                            <a:latin typeface="Cambria Math" charset="0"/>
                            <a:ea typeface="Arial" charset="0"/>
                            <a:cs typeface="Arial" charset="0"/>
                          </a:rPr>
                          <m:t>𝑥</m:t>
                        </m:r>
                      </m:e>
                      <m:sub>
                        <m:r>
                          <a:rPr lang="en-GB" b="0" i="1" smtClean="0">
                            <a:latin typeface="Cambria Math" charset="0"/>
                            <a:ea typeface="Arial" charset="0"/>
                            <a:cs typeface="Arial" charset="0"/>
                          </a:rPr>
                          <m:t>2</m:t>
                        </m:r>
                      </m:sub>
                    </m:sSub>
                  </m:oMath>
                </a14:m>
                <a:r>
                  <a:rPr lang="en-US" dirty="0">
                    <a:latin typeface="Arial" charset="0"/>
                    <a:ea typeface="Arial" charset="0"/>
                    <a:cs typeface="Arial" charset="0"/>
                  </a:rPr>
                  <a:t> using:</a:t>
                </a:r>
              </a:p>
              <a:p>
                <a:pPr marL="45720" indent="0">
                  <a:buNone/>
                </a:pPr>
                <a:endParaRPr lang="en-US" dirty="0">
                  <a:latin typeface="Arial" charset="0"/>
                  <a:ea typeface="Arial" charset="0"/>
                  <a:cs typeface="Arial" charset="0"/>
                </a:endParaRPr>
              </a:p>
              <a:p>
                <a:pPr marL="45720" indent="0">
                  <a:buNone/>
                </a:pPr>
                <a:endParaRPr lang="en-US" dirty="0">
                  <a:latin typeface="Arial" charset="0"/>
                  <a:ea typeface="Arial" charset="0"/>
                  <a:cs typeface="Arial" charset="0"/>
                </a:endParaRPr>
              </a:p>
              <a:p>
                <a:pPr marL="45720" indent="0">
                  <a:buNone/>
                </a:pPr>
                <a:r>
                  <a:rPr lang="en-US" dirty="0">
                    <a:latin typeface="Arial" charset="0"/>
                    <a:ea typeface="Arial" charset="0"/>
                    <a:cs typeface="Arial" charset="0"/>
                  </a:rPr>
                  <a:t>3.	Repeat Step 2. iteratively using the formula:</a:t>
                </a:r>
              </a:p>
              <a:p>
                <a:pPr marL="45720" indent="0">
                  <a:buNone/>
                </a:pPr>
                <a:endParaRPr lang="en-US" dirty="0">
                  <a:latin typeface="Arial" charset="0"/>
                  <a:ea typeface="Arial" charset="0"/>
                  <a:cs typeface="Arial" charset="0"/>
                </a:endParaRPr>
              </a:p>
              <a:p>
                <a:pPr marL="45720" indent="0">
                  <a:buNone/>
                </a:pPr>
                <a:endParaRPr lang="en-US" dirty="0">
                  <a:latin typeface="Arial" charset="0"/>
                  <a:ea typeface="Arial" charset="0"/>
                  <a:cs typeface="Arial" charset="0"/>
                </a:endParaRPr>
              </a:p>
              <a:p>
                <a:pPr marL="45720" indent="0">
                  <a:buNone/>
                </a:pPr>
                <a:r>
                  <a:rPr lang="en-US" dirty="0">
                    <a:latin typeface="Arial" charset="0"/>
                    <a:ea typeface="Arial" charset="0"/>
                    <a:cs typeface="Arial" charset="0"/>
                  </a:rPr>
                  <a:t>	until a desired accuracy in </a:t>
                </a:r>
                <a14:m>
                  <m:oMath xmlns:m="http://schemas.openxmlformats.org/officeDocument/2006/math">
                    <m:sSub>
                      <m:sSubPr>
                        <m:ctrlPr>
                          <a:rPr lang="en-US" i="1" smtClean="0">
                            <a:latin typeface="Cambria Math" panose="02040503050406030204" pitchFamily="18" charset="0"/>
                            <a:ea typeface="Arial" charset="0"/>
                            <a:cs typeface="Arial" charset="0"/>
                          </a:rPr>
                        </m:ctrlPr>
                      </m:sSubPr>
                      <m:e>
                        <m:r>
                          <a:rPr lang="en-GB" b="0" i="1" smtClean="0">
                            <a:latin typeface="Cambria Math" charset="0"/>
                            <a:ea typeface="Arial" charset="0"/>
                            <a:cs typeface="Arial" charset="0"/>
                          </a:rPr>
                          <m:t>𝑥</m:t>
                        </m:r>
                      </m:e>
                      <m:sub>
                        <m:r>
                          <a:rPr lang="en-GB" b="0" i="1" smtClean="0">
                            <a:latin typeface="Cambria Math" charset="0"/>
                            <a:ea typeface="Arial" charset="0"/>
                            <a:cs typeface="Arial" charset="0"/>
                          </a:rPr>
                          <m:t>𝑖</m:t>
                        </m:r>
                      </m:sub>
                    </m:sSub>
                  </m:oMath>
                </a14:m>
                <a:r>
                  <a:rPr lang="en-US" dirty="0">
                    <a:latin typeface="Arial" charset="0"/>
                    <a:ea typeface="Arial" charset="0"/>
                    <a:cs typeface="Arial" charset="0"/>
                  </a:rPr>
                  <a:t> is reached.</a:t>
                </a:r>
              </a:p>
              <a:p>
                <a:pPr marL="45720" indent="0">
                  <a:buNone/>
                </a:pPr>
                <a:endParaRPr lang="en-US" dirty="0">
                  <a:latin typeface="Arial" charset="0"/>
                  <a:ea typeface="Arial" charset="0"/>
                  <a:cs typeface="Arial" charset="0"/>
                </a:endParaRPr>
              </a:p>
              <a:p>
                <a:pPr marL="45720" indent="0">
                  <a:buNone/>
                </a:pPr>
                <a:endParaRPr lang="en-US"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522457" y="56263"/>
                <a:ext cx="8383423" cy="6671128"/>
              </a:xfrm>
              <a:blipFill rotWithShape="0">
                <a:blip r:embed="rId2"/>
                <a:stretch>
                  <a:fillRect l="-364" t="-548"/>
                </a:stretch>
              </a:blipFill>
            </p:spPr>
            <p:txBody>
              <a:bodyPr/>
              <a:lstStyle/>
              <a:p>
                <a:r>
                  <a:rPr lang="en-US">
                    <a:noFill/>
                  </a:rPr>
                  <a:t> </a:t>
                </a:r>
              </a:p>
            </p:txBody>
          </p:sp>
        </mc:Fallback>
      </mc:AlternateContent>
      <p:pic>
        <p:nvPicPr>
          <p:cNvPr id="4" name="Picture 2" descr="\\172.16.3.215\data4\Graphics\Powerpoint\WILEY WORK\GILAT\Final Files\ch03\gilat_3e_eq_03_12.jpg"/>
          <p:cNvPicPr>
            <a:picLocks noChangeAspect="1" noChangeArrowheads="1"/>
          </p:cNvPicPr>
          <p:nvPr/>
        </p:nvPicPr>
        <p:blipFill>
          <a:blip r:embed="rId3"/>
          <a:stretch>
            <a:fillRect/>
          </a:stretch>
        </p:blipFill>
        <p:spPr bwMode="auto">
          <a:xfrm>
            <a:off x="1551093" y="2178105"/>
            <a:ext cx="5033433" cy="611202"/>
          </a:xfrm>
          <a:prstGeom prst="rect">
            <a:avLst/>
          </a:prstGeom>
          <a:noFill/>
        </p:spPr>
      </p:pic>
      <p:pic>
        <p:nvPicPr>
          <p:cNvPr id="5" name="Picture 2" descr="\\172.16.3.215\data4\Graphics\Powerpoint\WILEY WORK\GILAT\Final Files\ch03\gilat_3e_eq_03_13.jpg"/>
          <p:cNvPicPr>
            <a:picLocks noChangeAspect="1" noChangeArrowheads="1"/>
          </p:cNvPicPr>
          <p:nvPr/>
        </p:nvPicPr>
        <p:blipFill>
          <a:blip r:embed="rId4"/>
          <a:stretch>
            <a:fillRect/>
          </a:stretch>
        </p:blipFill>
        <p:spPr bwMode="auto">
          <a:xfrm>
            <a:off x="1551093" y="3513009"/>
            <a:ext cx="4742179" cy="589385"/>
          </a:xfrm>
          <a:prstGeom prst="rect">
            <a:avLst/>
          </a:prstGeom>
          <a:noFill/>
        </p:spPr>
      </p:pic>
      <p:pic>
        <p:nvPicPr>
          <p:cNvPr id="6" name="Picture 2" descr="\\172.16.3.215\data4\Graphics\Powerpoint\WILEY WORK\GILAT\Final Files\ch03\gilat_3e_eq_03_14.jpg"/>
          <p:cNvPicPr>
            <a:picLocks noChangeAspect="1" noChangeArrowheads="1"/>
          </p:cNvPicPr>
          <p:nvPr/>
        </p:nvPicPr>
        <p:blipFill>
          <a:blip r:embed="rId5"/>
          <a:stretch>
            <a:fillRect/>
          </a:stretch>
        </p:blipFill>
        <p:spPr bwMode="auto">
          <a:xfrm>
            <a:off x="1551093" y="4826096"/>
            <a:ext cx="4948175" cy="717484"/>
          </a:xfrm>
          <a:prstGeom prst="rect">
            <a:avLst/>
          </a:prstGeom>
          <a:noFill/>
        </p:spPr>
      </p:pic>
    </p:spTree>
    <p:extLst>
      <p:ext uri="{BB962C8B-B14F-4D97-AF65-F5344CB8AC3E}">
        <p14:creationId xmlns:p14="http://schemas.microsoft.com/office/powerpoint/2010/main" val="887837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414083" y="101600"/>
            <a:ext cx="8383423" cy="6671128"/>
          </a:xfrm>
        </p:spPr>
        <p:txBody>
          <a:bodyPr>
            <a:normAutofit fontScale="92500" lnSpcReduction="20000"/>
          </a:bodyPr>
          <a:lstStyle/>
          <a:p>
            <a:pPr marL="45720" indent="0" algn="ctr">
              <a:buNone/>
            </a:pPr>
            <a:r>
              <a:rPr lang="en-US" sz="3200" b="1" dirty="0">
                <a:latin typeface="Arial"/>
                <a:cs typeface="Arial"/>
              </a:rPr>
              <a:t>Core Topics</a:t>
            </a:r>
          </a:p>
          <a:p>
            <a:pPr marL="45720" indent="0">
              <a:buNone/>
            </a:pPr>
            <a:endParaRPr lang="en-US" sz="2000" b="1" i="1" dirty="0">
              <a:latin typeface="Arial"/>
              <a:cs typeface="Arial"/>
            </a:endParaRPr>
          </a:p>
          <a:p>
            <a:pPr marL="45720" indent="0">
              <a:buNone/>
            </a:pPr>
            <a:r>
              <a:rPr lang="en-US" sz="2000" dirty="0">
                <a:latin typeface="Arial"/>
                <a:cs typeface="Arial"/>
              </a:rPr>
              <a:t>	(</a:t>
            </a:r>
            <a:r>
              <a:rPr lang="en-US" sz="2000" dirty="0" err="1">
                <a:latin typeface="Arial"/>
                <a:cs typeface="Arial"/>
              </a:rPr>
              <a:t>i</a:t>
            </a:r>
            <a:r>
              <a:rPr lang="en-US" sz="2000" dirty="0">
                <a:latin typeface="Arial"/>
                <a:cs typeface="Arial"/>
              </a:rPr>
              <a:t>) 	Estimation of Errors in Numerical Solutions (3.2)</a:t>
            </a:r>
            <a:br>
              <a:rPr lang="en-US" sz="2000" dirty="0">
                <a:latin typeface="Arial"/>
                <a:cs typeface="Arial"/>
              </a:rPr>
            </a:br>
            <a:endParaRPr lang="en-US" sz="2000" dirty="0">
              <a:latin typeface="Arial"/>
              <a:cs typeface="Arial"/>
            </a:endParaRPr>
          </a:p>
          <a:p>
            <a:pPr marL="45720" indent="0">
              <a:buNone/>
            </a:pPr>
            <a:r>
              <a:rPr lang="en-US" sz="2000" dirty="0">
                <a:latin typeface="Arial"/>
                <a:cs typeface="Arial"/>
              </a:rPr>
              <a:t>	(ii) 	Bisection Method (3.3)</a:t>
            </a:r>
          </a:p>
          <a:p>
            <a:pPr marL="45720" indent="0">
              <a:buNone/>
            </a:pPr>
            <a:br>
              <a:rPr lang="en-US" sz="2000" dirty="0">
                <a:latin typeface="Arial"/>
                <a:cs typeface="Arial"/>
              </a:rPr>
            </a:br>
            <a:r>
              <a:rPr lang="en-US" sz="2000" dirty="0">
                <a:latin typeface="Arial"/>
                <a:cs typeface="Arial"/>
              </a:rPr>
              <a:t>	(iii)	</a:t>
            </a:r>
            <a:r>
              <a:rPr lang="en-US" sz="2000" dirty="0" err="1">
                <a:latin typeface="Arial"/>
                <a:cs typeface="Arial"/>
              </a:rPr>
              <a:t>Regula</a:t>
            </a:r>
            <a:r>
              <a:rPr lang="en-US" sz="2000" dirty="0">
                <a:latin typeface="Arial"/>
                <a:cs typeface="Arial"/>
              </a:rPr>
              <a:t> </a:t>
            </a:r>
            <a:r>
              <a:rPr lang="en-US" sz="2000" dirty="0" err="1">
                <a:latin typeface="Arial"/>
                <a:cs typeface="Arial"/>
              </a:rPr>
              <a:t>Falsi</a:t>
            </a:r>
            <a:r>
              <a:rPr lang="en-US" sz="2000" dirty="0">
                <a:latin typeface="Arial"/>
                <a:cs typeface="Arial"/>
              </a:rPr>
              <a:t> Method (3.4) </a:t>
            </a:r>
            <a:br>
              <a:rPr lang="en-US" sz="2000" dirty="0">
                <a:latin typeface="Arial"/>
                <a:cs typeface="Arial"/>
              </a:rPr>
            </a:br>
            <a:endParaRPr lang="en-US" sz="2000" dirty="0">
              <a:latin typeface="Arial"/>
              <a:cs typeface="Arial"/>
            </a:endParaRPr>
          </a:p>
          <a:p>
            <a:pPr marL="45720" indent="0">
              <a:buNone/>
            </a:pPr>
            <a:r>
              <a:rPr lang="en-US" sz="2000" dirty="0">
                <a:latin typeface="Arial"/>
                <a:cs typeface="Arial"/>
              </a:rPr>
              <a:t>	(iv) 	Newton’s Method (3.5)</a:t>
            </a:r>
            <a:br>
              <a:rPr lang="en-US" sz="2000" dirty="0">
                <a:latin typeface="Arial"/>
                <a:cs typeface="Arial"/>
              </a:rPr>
            </a:br>
            <a:endParaRPr lang="en-US" sz="2000" dirty="0">
              <a:latin typeface="Arial"/>
              <a:cs typeface="Arial"/>
            </a:endParaRPr>
          </a:p>
          <a:p>
            <a:pPr marL="45720" indent="0">
              <a:buNone/>
            </a:pPr>
            <a:r>
              <a:rPr lang="en-US" sz="2000" dirty="0">
                <a:latin typeface="Arial"/>
                <a:cs typeface="Arial"/>
              </a:rPr>
              <a:t>	(v) 	Secant Method (3.6) </a:t>
            </a:r>
            <a:br>
              <a:rPr lang="en-US" sz="2000" dirty="0">
                <a:latin typeface="Arial"/>
                <a:cs typeface="Arial"/>
              </a:rPr>
            </a:br>
            <a:endParaRPr lang="en-US" sz="2000" dirty="0">
              <a:latin typeface="Arial"/>
              <a:cs typeface="Arial"/>
            </a:endParaRPr>
          </a:p>
          <a:p>
            <a:pPr marL="45720" indent="0">
              <a:buNone/>
            </a:pPr>
            <a:r>
              <a:rPr lang="en-US" sz="2000" dirty="0">
                <a:latin typeface="Arial"/>
                <a:cs typeface="Arial"/>
              </a:rPr>
              <a:t>	(vi) 	Fixed Point Iteration Method (3.7)</a:t>
            </a:r>
            <a:br>
              <a:rPr lang="en-US" sz="2000" dirty="0">
                <a:latin typeface="Arial"/>
                <a:cs typeface="Arial"/>
              </a:rPr>
            </a:br>
            <a:endParaRPr lang="en-US" sz="2000" dirty="0">
              <a:latin typeface="Arial"/>
              <a:cs typeface="Arial"/>
            </a:endParaRPr>
          </a:p>
          <a:p>
            <a:pPr marL="45720" indent="0">
              <a:buNone/>
            </a:pPr>
            <a:r>
              <a:rPr lang="en-US" sz="2000" dirty="0">
                <a:latin typeface="Arial"/>
                <a:cs typeface="Arial"/>
              </a:rPr>
              <a:t>	(vii) 	Use of MATLAB built in Functions for Solving Nonlinear 	       	Equations (3.8)</a:t>
            </a:r>
            <a:br>
              <a:rPr lang="en-US" sz="2000" dirty="0">
                <a:latin typeface="Arial"/>
                <a:cs typeface="Arial"/>
              </a:rPr>
            </a:br>
            <a:endParaRPr lang="en-US" sz="2000" dirty="0">
              <a:latin typeface="Arial"/>
              <a:cs typeface="Arial"/>
            </a:endParaRPr>
          </a:p>
          <a:p>
            <a:pPr marL="45720" indent="0">
              <a:buNone/>
            </a:pPr>
            <a:r>
              <a:rPr lang="en-US" sz="2000" dirty="0">
                <a:latin typeface="Arial"/>
                <a:cs typeface="Arial"/>
              </a:rPr>
              <a:t>	(viii) 	Equations with Multiple Roots (3.9)</a:t>
            </a:r>
            <a:br>
              <a:rPr lang="en-US" sz="2000" dirty="0">
                <a:latin typeface="Arial"/>
                <a:cs typeface="Arial"/>
              </a:rPr>
            </a:br>
            <a:endParaRPr lang="en-US" sz="2000" dirty="0">
              <a:latin typeface="Arial"/>
              <a:cs typeface="Arial"/>
            </a:endParaRPr>
          </a:p>
          <a:p>
            <a:pPr marL="45720" indent="0">
              <a:buNone/>
            </a:pPr>
            <a:r>
              <a:rPr lang="en-US" sz="2000" dirty="0">
                <a:latin typeface="Arial"/>
                <a:cs typeface="Arial"/>
              </a:rPr>
              <a:t>	(ix) 	Systems of Nonlinear Equations (3.10)</a:t>
            </a:r>
          </a:p>
          <a:p>
            <a:pPr marL="45720" indent="0">
              <a:buNone/>
            </a:pPr>
            <a:r>
              <a:rPr lang="en-US" sz="2000" dirty="0">
                <a:latin typeface="Arial"/>
                <a:cs typeface="Arial"/>
              </a:rPr>
              <a:t>	</a:t>
            </a:r>
            <a:endParaRPr lang="en-US" dirty="0"/>
          </a:p>
          <a:p>
            <a:pPr marL="45720" indent="0">
              <a:buNone/>
            </a:pPr>
            <a:endParaRPr lang="en-US" dirty="0"/>
          </a:p>
          <a:p>
            <a:pPr marL="45720" indent="0">
              <a:buNone/>
            </a:pPr>
            <a:endParaRPr lang="en-US" dirty="0"/>
          </a:p>
        </p:txBody>
      </p:sp>
    </p:spTree>
    <p:extLst>
      <p:ext uri="{BB962C8B-B14F-4D97-AF65-F5344CB8AC3E}">
        <p14:creationId xmlns:p14="http://schemas.microsoft.com/office/powerpoint/2010/main" val="24514976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b="1" i="1" dirty="0">
                  <a:latin typeface="Arial" charset="0"/>
                  <a:ea typeface="Arial" charset="0"/>
                  <a:cs typeface="Arial" charset="0"/>
                </a:endParaRPr>
              </a:p>
              <a:p>
                <a:pPr marL="45720" indent="0">
                  <a:buNone/>
                </a:pPr>
                <a:r>
                  <a:rPr lang="en-US" b="1" i="1" dirty="0">
                    <a:latin typeface="Arial" charset="0"/>
                    <a:ea typeface="Arial" charset="0"/>
                    <a:cs typeface="Arial" charset="0"/>
                  </a:rPr>
                  <a:t>Notes on Newton’s Method:</a:t>
                </a:r>
              </a:p>
              <a:p>
                <a:pPr marL="45720" indent="0">
                  <a:buNone/>
                </a:pPr>
                <a:endParaRPr lang="en-US" b="1" i="1" dirty="0">
                  <a:latin typeface="Arial" charset="0"/>
                  <a:ea typeface="Arial" charset="0"/>
                  <a:cs typeface="Arial" charset="0"/>
                </a:endParaRPr>
              </a:p>
              <a:p>
                <a:pPr marL="45720" indent="0">
                  <a:buNone/>
                </a:pPr>
                <a:r>
                  <a:rPr lang="en-US" dirty="0">
                    <a:latin typeface="Arial" charset="0"/>
                    <a:ea typeface="Arial" charset="0"/>
                    <a:cs typeface="Arial" charset="0"/>
                  </a:rPr>
                  <a:t>Newton’s method may not converge to the correct solution in particular if </a:t>
                </a:r>
                <a14:m>
                  <m:oMath xmlns:m="http://schemas.openxmlformats.org/officeDocument/2006/math">
                    <m:r>
                      <a:rPr lang="en-GB" b="0" i="1" smtClean="0">
                        <a:latin typeface="Cambria Math" charset="0"/>
                        <a:ea typeface="Arial" charset="0"/>
                        <a:cs typeface="Arial" charset="0"/>
                      </a:rPr>
                      <m:t>𝑓</m:t>
                    </m:r>
                    <m:r>
                      <a:rPr lang="en-GB" b="0" i="1" smtClean="0">
                        <a:latin typeface="Cambria Math" charset="0"/>
                        <a:ea typeface="Arial" charset="0"/>
                        <a:cs typeface="Arial" charset="0"/>
                      </a:rPr>
                      <m:t>(</m:t>
                    </m:r>
                    <m:r>
                      <a:rPr lang="en-GB" b="0" i="1" smtClean="0">
                        <a:latin typeface="Cambria Math" charset="0"/>
                        <a:ea typeface="Arial" charset="0"/>
                        <a:cs typeface="Arial" charset="0"/>
                      </a:rPr>
                      <m:t>𝑥</m:t>
                    </m:r>
                    <m:r>
                      <a:rPr lang="en-GB" b="0" i="1" smtClean="0">
                        <a:latin typeface="Cambria Math" charset="0"/>
                        <a:ea typeface="Arial" charset="0"/>
                        <a:cs typeface="Arial" charset="0"/>
                      </a:rPr>
                      <m:t>)≈0</m:t>
                    </m:r>
                  </m:oMath>
                </a14:m>
                <a:r>
                  <a:rPr lang="en-US" dirty="0">
                    <a:latin typeface="Arial" charset="0"/>
                    <a:ea typeface="Arial" charset="0"/>
                    <a:cs typeface="Arial" charset="0"/>
                  </a:rPr>
                  <a:t> in the vicinity of the solution. It can be shown that if </a:t>
                </a:r>
                <a14:m>
                  <m:oMath xmlns:m="http://schemas.openxmlformats.org/officeDocument/2006/math">
                    <m:sSup>
                      <m:sSupPr>
                        <m:ctrlPr>
                          <a:rPr lang="en-GB" b="0" i="1" smtClean="0">
                            <a:latin typeface="Cambria Math" panose="02040503050406030204" pitchFamily="18" charset="0"/>
                            <a:ea typeface="Arial" charset="0"/>
                            <a:cs typeface="Arial" charset="0"/>
                          </a:rPr>
                        </m:ctrlPr>
                      </m:sSupPr>
                      <m:e>
                        <m:r>
                          <a:rPr lang="en-GB" b="0" i="1" smtClean="0">
                            <a:latin typeface="Cambria Math" charset="0"/>
                            <a:ea typeface="Arial" charset="0"/>
                            <a:cs typeface="Arial" charset="0"/>
                          </a:rPr>
                          <m:t>𝑓</m:t>
                        </m:r>
                      </m:e>
                      <m:sup>
                        <m:r>
                          <a:rPr lang="en-GB" b="0" i="1" smtClean="0">
                            <a:latin typeface="Cambria Math" charset="0"/>
                            <a:ea typeface="Arial" charset="0"/>
                            <a:cs typeface="Arial" charset="0"/>
                          </a:rPr>
                          <m:t>′</m:t>
                        </m:r>
                      </m:sup>
                    </m:sSup>
                    <m:d>
                      <m:dPr>
                        <m:ctrlPr>
                          <a:rPr lang="en-GB" b="0" i="1" smtClean="0">
                            <a:latin typeface="Cambria Math" panose="02040503050406030204" pitchFamily="18" charset="0"/>
                            <a:ea typeface="Arial" charset="0"/>
                            <a:cs typeface="Arial" charset="0"/>
                          </a:rPr>
                        </m:ctrlPr>
                      </m:dPr>
                      <m:e>
                        <m:r>
                          <a:rPr lang="en-GB" b="0" i="1" smtClean="0">
                            <a:latin typeface="Cambria Math" charset="0"/>
                            <a:ea typeface="Arial" charset="0"/>
                            <a:cs typeface="Arial" charset="0"/>
                          </a:rPr>
                          <m:t>𝑥</m:t>
                        </m:r>
                      </m:e>
                    </m:d>
                    <m:r>
                      <a:rPr lang="en-GB" b="0" i="1" smtClean="0">
                        <a:latin typeface="Cambria Math" charset="0"/>
                        <a:ea typeface="Arial" charset="0"/>
                        <a:cs typeface="Arial" charset="0"/>
                      </a:rPr>
                      <m:t>, </m:t>
                    </m:r>
                    <m:r>
                      <a:rPr lang="en-GB" b="0" i="1" smtClean="0">
                        <a:latin typeface="Cambria Math" charset="0"/>
                        <a:ea typeface="Arial" charset="0"/>
                        <a:cs typeface="Arial" charset="0"/>
                      </a:rPr>
                      <m:t>𝑓</m:t>
                    </m:r>
                    <m:r>
                      <a:rPr lang="en-GB" b="0" i="1" smtClean="0">
                        <a:latin typeface="Cambria Math" charset="0"/>
                        <a:ea typeface="Arial" charset="0"/>
                        <a:cs typeface="Arial" charset="0"/>
                      </a:rPr>
                      <m:t>′′(</m:t>
                    </m:r>
                    <m:r>
                      <a:rPr lang="en-GB" b="0" i="1" smtClean="0">
                        <a:latin typeface="Cambria Math" charset="0"/>
                        <a:ea typeface="Arial" charset="0"/>
                        <a:cs typeface="Arial" charset="0"/>
                      </a:rPr>
                      <m:t>𝑥</m:t>
                    </m:r>
                    <m:r>
                      <a:rPr lang="en-GB" b="0" i="1" smtClean="0">
                        <a:latin typeface="Cambria Math" charset="0"/>
                        <a:ea typeface="Arial" charset="0"/>
                        <a:cs typeface="Arial" charset="0"/>
                      </a:rPr>
                      <m:t>)</m:t>
                    </m:r>
                  </m:oMath>
                </a14:m>
                <a:r>
                  <a:rPr lang="en-US" dirty="0">
                    <a:latin typeface="Arial" charset="0"/>
                    <a:ea typeface="Arial" charset="0"/>
                    <a:cs typeface="Arial" charset="0"/>
                  </a:rPr>
                  <a:t> are all continuous, </a:t>
                </a:r>
                <a14:m>
                  <m:oMath xmlns:m="http://schemas.openxmlformats.org/officeDocument/2006/math">
                    <m:r>
                      <a:rPr lang="en-GB" b="0" i="1" smtClean="0">
                        <a:latin typeface="Cambria Math" charset="0"/>
                        <a:ea typeface="Arial" charset="0"/>
                        <a:cs typeface="Arial" charset="0"/>
                      </a:rPr>
                      <m:t>𝑓</m:t>
                    </m:r>
                    <m:r>
                      <a:rPr lang="en-GB" b="0" i="1" smtClean="0">
                        <a:latin typeface="Cambria Math" charset="0"/>
                        <a:ea typeface="Arial" charset="0"/>
                        <a:cs typeface="Arial" charset="0"/>
                      </a:rPr>
                      <m:t>′(</m:t>
                    </m:r>
                    <m:r>
                      <a:rPr lang="en-GB" b="0" i="1" smtClean="0">
                        <a:latin typeface="Cambria Math" charset="0"/>
                        <a:ea typeface="Arial" charset="0"/>
                        <a:cs typeface="Arial" charset="0"/>
                      </a:rPr>
                      <m:t>𝑥</m:t>
                    </m:r>
                    <m:r>
                      <a:rPr lang="en-GB" b="0" i="1" smtClean="0">
                        <a:latin typeface="Cambria Math" charset="0"/>
                        <a:ea typeface="Arial" charset="0"/>
                        <a:cs typeface="Arial" charset="0"/>
                      </a:rPr>
                      <m:t>)≠0</m:t>
                    </m:r>
                  </m:oMath>
                </a14:m>
                <a:r>
                  <a:rPr lang="en-US" dirty="0">
                    <a:latin typeface="Arial" charset="0"/>
                    <a:ea typeface="Arial" charset="0"/>
                    <a:cs typeface="Arial" charset="0"/>
                  </a:rPr>
                  <a:t> at the solution and if the starting value </a:t>
                </a:r>
                <a14:m>
                  <m:oMath xmlns:m="http://schemas.openxmlformats.org/officeDocument/2006/math">
                    <m:sSub>
                      <m:sSubPr>
                        <m:ctrlPr>
                          <a:rPr lang="en-US" i="1" smtClean="0">
                            <a:latin typeface="Cambria Math" panose="02040503050406030204" pitchFamily="18" charset="0"/>
                            <a:ea typeface="Arial" charset="0"/>
                            <a:cs typeface="Arial" charset="0"/>
                          </a:rPr>
                        </m:ctrlPr>
                      </m:sSubPr>
                      <m:e>
                        <m:r>
                          <a:rPr lang="en-GB" b="0" i="1" smtClean="0">
                            <a:latin typeface="Cambria Math" charset="0"/>
                            <a:ea typeface="Arial" charset="0"/>
                            <a:cs typeface="Arial" charset="0"/>
                          </a:rPr>
                          <m:t>𝑥</m:t>
                        </m:r>
                      </m:e>
                      <m:sub>
                        <m:r>
                          <a:rPr lang="en-GB" b="0" i="1" smtClean="0">
                            <a:latin typeface="Cambria Math" charset="0"/>
                            <a:ea typeface="Arial" charset="0"/>
                            <a:cs typeface="Arial" charset="0"/>
                          </a:rPr>
                          <m:t>1</m:t>
                        </m:r>
                      </m:sub>
                    </m:sSub>
                  </m:oMath>
                </a14:m>
                <a:r>
                  <a:rPr lang="en-US" dirty="0">
                    <a:latin typeface="Arial" charset="0"/>
                    <a:ea typeface="Arial" charset="0"/>
                    <a:cs typeface="Arial" charset="0"/>
                  </a:rPr>
                  <a:t> is near the solution then the method converges.</a:t>
                </a:r>
              </a:p>
              <a:p>
                <a:pPr marL="45720" indent="0">
                  <a:buNone/>
                </a:pPr>
                <a:endParaRPr lang="en-US" dirty="0">
                  <a:latin typeface="Arial" charset="0"/>
                  <a:ea typeface="Arial" charset="0"/>
                  <a:cs typeface="Arial" charset="0"/>
                </a:endParaRPr>
              </a:p>
              <a:p>
                <a:pPr marL="45720" indent="0">
                  <a:buNone/>
                </a:pPr>
                <a:endParaRPr lang="en-US" dirty="0">
                  <a:latin typeface="Arial" charset="0"/>
                  <a:ea typeface="Arial" charset="0"/>
                  <a:cs typeface="Arial" charset="0"/>
                </a:endParaRPr>
              </a:p>
              <a:p>
                <a:pPr marL="45720" indent="0">
                  <a:buNone/>
                </a:pPr>
                <a:endParaRPr lang="en-US" b="1" i="1" dirty="0">
                  <a:latin typeface="Arial" charset="0"/>
                  <a:ea typeface="Arial" charset="0"/>
                  <a:cs typeface="Arial" charset="0"/>
                </a:endParaRPr>
              </a:p>
              <a:p>
                <a:pPr marL="45720" indent="0">
                  <a:buNone/>
                </a:pPr>
                <a:endParaRPr lang="en-US" dirty="0">
                  <a:latin typeface="Arial" charset="0"/>
                  <a:ea typeface="Arial" charset="0"/>
                  <a:cs typeface="Arial" charset="0"/>
                </a:endParaRPr>
              </a:p>
              <a:p>
                <a:pPr marL="4572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522457" y="56263"/>
                <a:ext cx="8383423" cy="6671128"/>
              </a:xfrm>
              <a:blipFill rotWithShape="0">
                <a:blip r:embed="rId2"/>
                <a:stretch>
                  <a:fillRect l="-364" r="-1600"/>
                </a:stretch>
              </a:blipFill>
            </p:spPr>
            <p:txBody>
              <a:bodyPr/>
              <a:lstStyle/>
              <a:p>
                <a:r>
                  <a:rPr lang="en-US">
                    <a:noFill/>
                  </a:rPr>
                  <a:t> </a:t>
                </a:r>
              </a:p>
            </p:txBody>
          </p:sp>
        </mc:Fallback>
      </mc:AlternateContent>
      <p:pic>
        <p:nvPicPr>
          <p:cNvPr id="4" name="Picture 2" descr="\\172.16.3.215\data4\Graphics\Powerpoint\WILEY WORK\GILAT\Final Files\ch03\gilat_3e_fig_03_3_12.jpg"/>
          <p:cNvPicPr>
            <a:picLocks noChangeAspect="1" noChangeArrowheads="1"/>
          </p:cNvPicPr>
          <p:nvPr/>
        </p:nvPicPr>
        <p:blipFill>
          <a:blip r:embed="rId3"/>
          <a:srcRect/>
          <a:stretch>
            <a:fillRect/>
          </a:stretch>
        </p:blipFill>
        <p:spPr bwMode="auto">
          <a:xfrm>
            <a:off x="2354580" y="3561982"/>
            <a:ext cx="4324350" cy="2501624"/>
          </a:xfrm>
          <a:prstGeom prst="rect">
            <a:avLst/>
          </a:prstGeom>
          <a:noFill/>
        </p:spPr>
      </p:pic>
    </p:spTree>
    <p:extLst>
      <p:ext uri="{BB962C8B-B14F-4D97-AF65-F5344CB8AC3E}">
        <p14:creationId xmlns:p14="http://schemas.microsoft.com/office/powerpoint/2010/main" val="11906683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b="1" i="1" dirty="0">
              <a:latin typeface="Arial" charset="0"/>
              <a:ea typeface="Arial" charset="0"/>
              <a:cs typeface="Arial" charset="0"/>
            </a:endParaRPr>
          </a:p>
          <a:p>
            <a:pPr marL="45720" indent="0">
              <a:buNone/>
            </a:pPr>
            <a:r>
              <a:rPr lang="en-US" b="1" i="1" dirty="0">
                <a:latin typeface="Arial" charset="0"/>
                <a:ea typeface="Arial" charset="0"/>
                <a:cs typeface="Arial" charset="0"/>
              </a:rPr>
              <a:t>Example:</a:t>
            </a:r>
          </a:p>
          <a:p>
            <a:pPr marL="45720" indent="0">
              <a:buNone/>
            </a:pPr>
            <a:endParaRPr lang="en-US" b="1" i="1" dirty="0">
              <a:latin typeface="Arial" charset="0"/>
              <a:ea typeface="Arial" charset="0"/>
              <a:cs typeface="Arial" charset="0"/>
            </a:endParaRPr>
          </a:p>
          <a:p>
            <a:pPr marL="45720" indent="0">
              <a:buNone/>
            </a:pPr>
            <a:endParaRPr lang="en-US" b="1" i="1" dirty="0">
              <a:latin typeface="Arial" charset="0"/>
              <a:ea typeface="Arial" charset="0"/>
              <a:cs typeface="Arial" charset="0"/>
            </a:endParaRPr>
          </a:p>
          <a:p>
            <a:pPr marL="45720" indent="0">
              <a:buNone/>
            </a:pPr>
            <a:endParaRPr lang="en-US" dirty="0">
              <a:latin typeface="Arial" charset="0"/>
              <a:ea typeface="Arial" charset="0"/>
              <a:cs typeface="Arial" charset="0"/>
            </a:endParaRPr>
          </a:p>
          <a:p>
            <a:pPr marL="45720" indent="0">
              <a:buNone/>
            </a:pPr>
            <a:endParaRPr lang="en-US" dirty="0"/>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7534" t="71696" r="12055" b="11242"/>
          <a:stretch/>
        </p:blipFill>
        <p:spPr>
          <a:xfrm>
            <a:off x="2722879" y="860213"/>
            <a:ext cx="4409440" cy="1171788"/>
          </a:xfrm>
          <a:prstGeom prst="rect">
            <a:avLst/>
          </a:prstGeom>
        </p:spPr>
      </p:pic>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13834" t="8790" r="5879" b="32148"/>
          <a:stretch/>
        </p:blipFill>
        <p:spPr>
          <a:xfrm>
            <a:off x="2722879" y="2032001"/>
            <a:ext cx="4402668" cy="4050453"/>
          </a:xfrm>
          <a:prstGeom prst="rect">
            <a:avLst/>
          </a:prstGeom>
        </p:spPr>
      </p:pic>
    </p:spTree>
    <p:extLst>
      <p:ext uri="{BB962C8B-B14F-4D97-AF65-F5344CB8AC3E}">
        <p14:creationId xmlns:p14="http://schemas.microsoft.com/office/powerpoint/2010/main" val="2828282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b="1" i="1" dirty="0">
              <a:latin typeface="Arial" charset="0"/>
              <a:ea typeface="Arial" charset="0"/>
              <a:cs typeface="Arial" charset="0"/>
            </a:endParaRPr>
          </a:p>
          <a:p>
            <a:pPr marL="45720" indent="0">
              <a:buNone/>
            </a:pPr>
            <a:r>
              <a:rPr lang="en-US" b="1" i="1" dirty="0">
                <a:latin typeface="Arial" charset="0"/>
                <a:ea typeface="Arial" charset="0"/>
                <a:cs typeface="Arial" charset="0"/>
              </a:rPr>
              <a:t>Example:</a:t>
            </a:r>
          </a:p>
          <a:p>
            <a:pPr marL="45720" indent="0">
              <a:buNone/>
            </a:pPr>
            <a:endParaRPr lang="en-US" dirty="0">
              <a:latin typeface="Arial" charset="0"/>
              <a:ea typeface="Arial" charset="0"/>
              <a:cs typeface="Arial" charset="0"/>
            </a:endParaRPr>
          </a:p>
          <a:p>
            <a:pPr marL="45720" indent="0">
              <a:buNone/>
            </a:pPr>
            <a:endParaRPr lang="en-US" dirty="0"/>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7905" t="51358" r="12425" b="10123"/>
          <a:stretch/>
        </p:blipFill>
        <p:spPr>
          <a:xfrm>
            <a:off x="2529768" y="1056638"/>
            <a:ext cx="4368800" cy="2641601"/>
          </a:xfrm>
          <a:prstGeom prst="rect">
            <a:avLst/>
          </a:prstGeom>
        </p:spPr>
      </p:pic>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13835" t="8493" r="5877" b="47457"/>
          <a:stretch/>
        </p:blipFill>
        <p:spPr>
          <a:xfrm>
            <a:off x="2512834" y="3698239"/>
            <a:ext cx="4402667" cy="3020907"/>
          </a:xfrm>
          <a:prstGeom prst="rect">
            <a:avLst/>
          </a:prstGeom>
        </p:spPr>
      </p:pic>
    </p:spTree>
    <p:extLst>
      <p:ext uri="{BB962C8B-B14F-4D97-AF65-F5344CB8AC3E}">
        <p14:creationId xmlns:p14="http://schemas.microsoft.com/office/powerpoint/2010/main" val="17754737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b="1" i="1" dirty="0">
              <a:latin typeface="Arial" charset="0"/>
              <a:ea typeface="Arial" charset="0"/>
              <a:cs typeface="Arial" charset="0"/>
            </a:endParaRPr>
          </a:p>
          <a:p>
            <a:pPr marL="45720" indent="0">
              <a:buNone/>
            </a:pPr>
            <a:r>
              <a:rPr lang="en-US" b="1" i="1" dirty="0">
                <a:latin typeface="Arial" charset="0"/>
                <a:ea typeface="Arial" charset="0"/>
                <a:cs typeface="Arial" charset="0"/>
              </a:rPr>
              <a:t>The Secant Method:</a:t>
            </a:r>
          </a:p>
          <a:p>
            <a:pPr marL="45720" indent="0">
              <a:buNone/>
            </a:pPr>
            <a:endParaRPr lang="en-US" b="1" i="1" dirty="0">
              <a:latin typeface="Arial" charset="0"/>
              <a:ea typeface="Arial" charset="0"/>
              <a:cs typeface="Arial" charset="0"/>
            </a:endParaRPr>
          </a:p>
          <a:p>
            <a:pPr marL="45720" indent="0">
              <a:buNone/>
            </a:pPr>
            <a:r>
              <a:rPr lang="en-US" dirty="0">
                <a:latin typeface="Arial" charset="0"/>
                <a:ea typeface="Arial" charset="0"/>
                <a:cs typeface="Arial" charset="0"/>
              </a:rPr>
              <a:t>Same idea as Newton’s Method but instead we use a secant to the function instead of a tangent. This means that we initially need </a:t>
            </a:r>
            <a:r>
              <a:rPr lang="en-US" b="1" dirty="0">
                <a:latin typeface="Arial" charset="0"/>
                <a:ea typeface="Arial" charset="0"/>
                <a:cs typeface="Arial" charset="0"/>
              </a:rPr>
              <a:t>two points </a:t>
            </a:r>
            <a:r>
              <a:rPr lang="en-US" dirty="0">
                <a:latin typeface="Arial" charset="0"/>
                <a:ea typeface="Arial" charset="0"/>
                <a:cs typeface="Arial" charset="0"/>
              </a:rPr>
              <a:t>in the </a:t>
            </a:r>
            <a:r>
              <a:rPr lang="en-US" dirty="0" err="1">
                <a:latin typeface="Arial" charset="0"/>
                <a:ea typeface="Arial" charset="0"/>
                <a:cs typeface="Arial" charset="0"/>
              </a:rPr>
              <a:t>neighbourhood</a:t>
            </a:r>
            <a:r>
              <a:rPr lang="en-US" dirty="0">
                <a:latin typeface="Arial" charset="0"/>
                <a:ea typeface="Arial" charset="0"/>
                <a:cs typeface="Arial" charset="0"/>
              </a:rPr>
              <a:t> of the solution to begin with.</a:t>
            </a:r>
          </a:p>
          <a:p>
            <a:pPr marL="45720" indent="0">
              <a:buNone/>
            </a:pPr>
            <a:endParaRPr lang="en-US" dirty="0">
              <a:latin typeface="Arial" charset="0"/>
              <a:ea typeface="Arial" charset="0"/>
              <a:cs typeface="Arial" charset="0"/>
            </a:endParaRPr>
          </a:p>
          <a:p>
            <a:pPr marL="45720" indent="0">
              <a:buNone/>
            </a:pPr>
            <a:endParaRPr lang="en-US" dirty="0">
              <a:latin typeface="Arial" charset="0"/>
              <a:ea typeface="Arial" charset="0"/>
              <a:cs typeface="Arial" charset="0"/>
            </a:endParaRPr>
          </a:p>
          <a:p>
            <a:pPr marL="45720" indent="0">
              <a:buNone/>
            </a:pPr>
            <a:endParaRPr lang="en-US" b="1" i="1" dirty="0">
              <a:latin typeface="Arial" charset="0"/>
              <a:ea typeface="Arial" charset="0"/>
              <a:cs typeface="Arial" charset="0"/>
            </a:endParaRPr>
          </a:p>
          <a:p>
            <a:pPr marL="45720" indent="0">
              <a:buNone/>
            </a:pPr>
            <a:endParaRPr lang="en-US" dirty="0"/>
          </a:p>
        </p:txBody>
      </p:sp>
      <p:pic>
        <p:nvPicPr>
          <p:cNvPr id="4" name="Picture 2" descr="\\172.16.3.215\data4\Graphics\Powerpoint\WILEY WORK\GILAT\Final Files\ch03\gilat_3e_fig_03_3_14.jpg"/>
          <p:cNvPicPr>
            <a:picLocks noChangeAspect="1" noChangeArrowheads="1"/>
          </p:cNvPicPr>
          <p:nvPr/>
        </p:nvPicPr>
        <p:blipFill>
          <a:blip r:embed="rId2"/>
          <a:srcRect/>
          <a:stretch>
            <a:fillRect/>
          </a:stretch>
        </p:blipFill>
        <p:spPr bwMode="auto">
          <a:xfrm>
            <a:off x="1273386" y="3324648"/>
            <a:ext cx="6373707" cy="2244313"/>
          </a:xfrm>
          <a:prstGeom prst="rect">
            <a:avLst/>
          </a:prstGeom>
          <a:noFill/>
        </p:spPr>
      </p:pic>
    </p:spTree>
    <p:extLst>
      <p:ext uri="{BB962C8B-B14F-4D97-AF65-F5344CB8AC3E}">
        <p14:creationId xmlns:p14="http://schemas.microsoft.com/office/powerpoint/2010/main" val="5310743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522457" y="56263"/>
                <a:ext cx="8383423" cy="6671128"/>
              </a:xfrm>
            </p:spPr>
            <p:txBody>
              <a:bodyPr>
                <a:normAutofit fontScale="85000" lnSpcReduction="20000"/>
              </a:bodyPr>
              <a:lstStyle/>
              <a:p>
                <a:pPr marL="45720" indent="0">
                  <a:buNone/>
                </a:pPr>
                <a:endParaRPr lang="en-US" b="1" i="1" dirty="0">
                  <a:latin typeface="Arial" charset="0"/>
                  <a:ea typeface="Arial" charset="0"/>
                  <a:cs typeface="Arial" charset="0"/>
                </a:endParaRPr>
              </a:p>
              <a:p>
                <a:pPr marL="45720" indent="0">
                  <a:buNone/>
                </a:pPr>
                <a:r>
                  <a:rPr lang="en-US" b="1" i="1" dirty="0">
                    <a:latin typeface="Arial" charset="0"/>
                    <a:ea typeface="Arial" charset="0"/>
                    <a:cs typeface="Arial" charset="0"/>
                  </a:rPr>
                  <a:t>Algorithm for the Secant Method:</a:t>
                </a:r>
              </a:p>
              <a:p>
                <a:pPr marL="45720" indent="0">
                  <a:buNone/>
                </a:pPr>
                <a:endParaRPr lang="en-US" b="1" i="1" dirty="0">
                  <a:latin typeface="Arial" charset="0"/>
                  <a:ea typeface="Arial" charset="0"/>
                  <a:cs typeface="Arial" charset="0"/>
                </a:endParaRPr>
              </a:p>
              <a:p>
                <a:pPr marL="45720" indent="0">
                  <a:buNone/>
                </a:pPr>
                <a:r>
                  <a:rPr lang="en-US" dirty="0">
                    <a:latin typeface="Arial" charset="0"/>
                    <a:ea typeface="Arial" charset="0"/>
                    <a:cs typeface="Arial" charset="0"/>
                  </a:rPr>
                  <a:t>1.	Choose </a:t>
                </a:r>
                <a14:m>
                  <m:oMath xmlns:m="http://schemas.openxmlformats.org/officeDocument/2006/math">
                    <m:d>
                      <m:dPr>
                        <m:ctrlPr>
                          <a:rPr lang="is-IS" i="1">
                            <a:latin typeface="Cambria Math" panose="02040503050406030204" pitchFamily="18" charset="0"/>
                            <a:ea typeface="Arial" charset="0"/>
                            <a:cs typeface="Arial" charset="0"/>
                          </a:rPr>
                        </m:ctrlPr>
                      </m:dPr>
                      <m:e>
                        <m:sSub>
                          <m:sSubPr>
                            <m:ctrlPr>
                              <a:rPr lang="en-US" i="1">
                                <a:latin typeface="Cambria Math" panose="02040503050406030204" pitchFamily="18" charset="0"/>
                                <a:ea typeface="Arial" charset="0"/>
                                <a:cs typeface="Arial" charset="0"/>
                              </a:rPr>
                            </m:ctrlPr>
                          </m:sSubPr>
                          <m:e>
                            <m:r>
                              <a:rPr lang="en-GB" i="1">
                                <a:latin typeface="Cambria Math" charset="0"/>
                                <a:ea typeface="Arial" charset="0"/>
                                <a:cs typeface="Arial" charset="0"/>
                              </a:rPr>
                              <m:t>𝑥</m:t>
                            </m:r>
                          </m:e>
                          <m:sub>
                            <m:r>
                              <a:rPr lang="en-GB" i="1">
                                <a:latin typeface="Cambria Math" charset="0"/>
                                <a:ea typeface="Arial" charset="0"/>
                                <a:cs typeface="Arial" charset="0"/>
                              </a:rPr>
                              <m:t>1</m:t>
                            </m:r>
                          </m:sub>
                        </m:sSub>
                        <m:r>
                          <a:rPr lang="en-GB" i="1">
                            <a:latin typeface="Cambria Math" charset="0"/>
                            <a:ea typeface="Arial" charset="0"/>
                            <a:cs typeface="Arial" charset="0"/>
                          </a:rPr>
                          <m:t>,</m:t>
                        </m:r>
                        <m:r>
                          <a:rPr lang="en-GB" i="1">
                            <a:latin typeface="Cambria Math" charset="0"/>
                            <a:ea typeface="Arial" charset="0"/>
                            <a:cs typeface="Arial" charset="0"/>
                          </a:rPr>
                          <m:t>𝑓</m:t>
                        </m:r>
                        <m:r>
                          <a:rPr lang="en-GB" i="1">
                            <a:latin typeface="Cambria Math" charset="0"/>
                            <a:ea typeface="Arial" charset="0"/>
                            <a:cs typeface="Arial" charset="0"/>
                          </a:rPr>
                          <m:t>(</m:t>
                        </m:r>
                        <m:sSub>
                          <m:sSubPr>
                            <m:ctrlPr>
                              <a:rPr lang="en-US" i="1">
                                <a:latin typeface="Cambria Math" panose="02040503050406030204" pitchFamily="18" charset="0"/>
                                <a:ea typeface="Arial" charset="0"/>
                                <a:cs typeface="Arial" charset="0"/>
                              </a:rPr>
                            </m:ctrlPr>
                          </m:sSubPr>
                          <m:e>
                            <m:r>
                              <a:rPr lang="en-GB" i="1">
                                <a:latin typeface="Cambria Math" charset="0"/>
                                <a:ea typeface="Arial" charset="0"/>
                                <a:cs typeface="Arial" charset="0"/>
                              </a:rPr>
                              <m:t>𝑥</m:t>
                            </m:r>
                          </m:e>
                          <m:sub>
                            <m:r>
                              <a:rPr lang="en-GB" i="1">
                                <a:latin typeface="Cambria Math" charset="0"/>
                                <a:ea typeface="Arial" charset="0"/>
                                <a:cs typeface="Arial" charset="0"/>
                              </a:rPr>
                              <m:t>1</m:t>
                            </m:r>
                          </m:sub>
                        </m:sSub>
                        <m:r>
                          <a:rPr lang="en-GB" i="1">
                            <a:latin typeface="Cambria Math" charset="0"/>
                            <a:ea typeface="Arial" charset="0"/>
                            <a:cs typeface="Arial" charset="0"/>
                          </a:rPr>
                          <m:t>)</m:t>
                        </m:r>
                      </m:e>
                    </m:d>
                  </m:oMath>
                </a14:m>
                <a:r>
                  <a:rPr lang="en-US" dirty="0">
                    <a:latin typeface="Arial" charset="0"/>
                    <a:ea typeface="Arial" charset="0"/>
                    <a:cs typeface="Arial" charset="0"/>
                  </a:rPr>
                  <a:t>, </a:t>
                </a:r>
                <a14:m>
                  <m:oMath xmlns:m="http://schemas.openxmlformats.org/officeDocument/2006/math">
                    <m:d>
                      <m:dPr>
                        <m:ctrlPr>
                          <a:rPr lang="is-IS" i="1" smtClean="0">
                            <a:latin typeface="Cambria Math" panose="02040503050406030204" pitchFamily="18" charset="0"/>
                            <a:ea typeface="Arial" charset="0"/>
                            <a:cs typeface="Arial" charset="0"/>
                          </a:rPr>
                        </m:ctrlPr>
                      </m:dPr>
                      <m:e>
                        <m:sSub>
                          <m:sSubPr>
                            <m:ctrlPr>
                              <a:rPr lang="en-US" i="1" smtClean="0">
                                <a:latin typeface="Cambria Math" panose="02040503050406030204" pitchFamily="18" charset="0"/>
                                <a:ea typeface="Arial" charset="0"/>
                                <a:cs typeface="Arial" charset="0"/>
                              </a:rPr>
                            </m:ctrlPr>
                          </m:sSubPr>
                          <m:e>
                            <m:r>
                              <a:rPr lang="en-GB" b="0" i="1" smtClean="0">
                                <a:latin typeface="Cambria Math" charset="0"/>
                                <a:ea typeface="Arial" charset="0"/>
                                <a:cs typeface="Arial" charset="0"/>
                              </a:rPr>
                              <m:t>𝑥</m:t>
                            </m:r>
                          </m:e>
                          <m:sub>
                            <m:r>
                              <a:rPr lang="en-GB" b="0" i="1" smtClean="0">
                                <a:latin typeface="Cambria Math" charset="0"/>
                                <a:ea typeface="Arial" charset="0"/>
                                <a:cs typeface="Arial" charset="0"/>
                              </a:rPr>
                              <m:t>2</m:t>
                            </m:r>
                          </m:sub>
                        </m:sSub>
                        <m:r>
                          <a:rPr lang="en-GB" b="0" i="1" smtClean="0">
                            <a:latin typeface="Cambria Math" charset="0"/>
                            <a:ea typeface="Arial" charset="0"/>
                            <a:cs typeface="Arial" charset="0"/>
                          </a:rPr>
                          <m:t>,</m:t>
                        </m:r>
                        <m:r>
                          <a:rPr lang="en-GB" b="0" i="1" smtClean="0">
                            <a:latin typeface="Cambria Math" charset="0"/>
                            <a:ea typeface="Arial" charset="0"/>
                            <a:cs typeface="Arial" charset="0"/>
                          </a:rPr>
                          <m:t>𝑓</m:t>
                        </m:r>
                        <m:r>
                          <a:rPr lang="en-GB" b="0" i="1" smtClean="0">
                            <a:latin typeface="Cambria Math" charset="0"/>
                            <a:ea typeface="Arial" charset="0"/>
                            <a:cs typeface="Arial" charset="0"/>
                          </a:rPr>
                          <m:t>(</m:t>
                        </m:r>
                        <m:sSub>
                          <m:sSubPr>
                            <m:ctrlPr>
                              <a:rPr lang="en-US" b="0" i="1" smtClean="0">
                                <a:latin typeface="Cambria Math" panose="02040503050406030204" pitchFamily="18" charset="0"/>
                                <a:ea typeface="Arial" charset="0"/>
                                <a:cs typeface="Arial" charset="0"/>
                              </a:rPr>
                            </m:ctrlPr>
                          </m:sSubPr>
                          <m:e>
                            <m:r>
                              <a:rPr lang="en-GB" b="0" i="1" smtClean="0">
                                <a:latin typeface="Cambria Math" charset="0"/>
                                <a:ea typeface="Arial" charset="0"/>
                                <a:cs typeface="Arial" charset="0"/>
                              </a:rPr>
                              <m:t>𝑥</m:t>
                            </m:r>
                          </m:e>
                          <m:sub>
                            <m:r>
                              <a:rPr lang="en-GB" b="0" i="1" smtClean="0">
                                <a:latin typeface="Cambria Math" charset="0"/>
                                <a:ea typeface="Arial" charset="0"/>
                                <a:cs typeface="Arial" charset="0"/>
                              </a:rPr>
                              <m:t>2</m:t>
                            </m:r>
                          </m:sub>
                        </m:sSub>
                        <m:r>
                          <a:rPr lang="en-GB" b="0" i="1" smtClean="0">
                            <a:latin typeface="Cambria Math" charset="0"/>
                            <a:ea typeface="Arial" charset="0"/>
                            <a:cs typeface="Arial" charset="0"/>
                          </a:rPr>
                          <m:t>)</m:t>
                        </m:r>
                      </m:e>
                    </m:d>
                  </m:oMath>
                </a14:m>
                <a:r>
                  <a:rPr lang="en-US" dirty="0">
                    <a:latin typeface="Arial" charset="0"/>
                    <a:ea typeface="Arial" charset="0"/>
                    <a:cs typeface="Arial" charset="0"/>
                  </a:rPr>
                  <a:t> as starting points near the solution</a:t>
                </a:r>
                <a:br>
                  <a:rPr lang="en-US" dirty="0">
                    <a:latin typeface="Arial" charset="0"/>
                    <a:ea typeface="Arial" charset="0"/>
                    <a:cs typeface="Arial" charset="0"/>
                  </a:rPr>
                </a:br>
                <a:endParaRPr lang="en-US" dirty="0">
                  <a:latin typeface="Arial" charset="0"/>
                  <a:ea typeface="Arial" charset="0"/>
                  <a:cs typeface="Arial" charset="0"/>
                </a:endParaRPr>
              </a:p>
              <a:p>
                <a:pPr marL="45720" indent="0">
                  <a:buNone/>
                </a:pPr>
                <a:r>
                  <a:rPr lang="en-US" dirty="0">
                    <a:latin typeface="Arial" charset="0"/>
                    <a:ea typeface="Arial" charset="0"/>
                    <a:cs typeface="Arial" charset="0"/>
                  </a:rPr>
                  <a:t>2.	Using the identity (for the slope of the secant containing </a:t>
                </a:r>
                <a14:m>
                  <m:oMath xmlns:m="http://schemas.openxmlformats.org/officeDocument/2006/math">
                    <m:d>
                      <m:dPr>
                        <m:ctrlPr>
                          <a:rPr lang="is-IS" i="1">
                            <a:latin typeface="Cambria Math" panose="02040503050406030204" pitchFamily="18" charset="0"/>
                            <a:ea typeface="Arial" charset="0"/>
                            <a:cs typeface="Arial" charset="0"/>
                          </a:rPr>
                        </m:ctrlPr>
                      </m:dPr>
                      <m:e>
                        <m:sSub>
                          <m:sSubPr>
                            <m:ctrlPr>
                              <a:rPr lang="en-US" i="1">
                                <a:latin typeface="Cambria Math" panose="02040503050406030204" pitchFamily="18" charset="0"/>
                                <a:ea typeface="Arial" charset="0"/>
                                <a:cs typeface="Arial" charset="0"/>
                              </a:rPr>
                            </m:ctrlPr>
                          </m:sSubPr>
                          <m:e>
                            <m:r>
                              <a:rPr lang="en-GB" i="1">
                                <a:latin typeface="Cambria Math" charset="0"/>
                                <a:ea typeface="Arial" charset="0"/>
                                <a:cs typeface="Arial" charset="0"/>
                              </a:rPr>
                              <m:t>𝑥</m:t>
                            </m:r>
                          </m:e>
                          <m:sub>
                            <m:r>
                              <a:rPr lang="en-GB" i="1">
                                <a:latin typeface="Cambria Math" charset="0"/>
                                <a:ea typeface="Arial" charset="0"/>
                                <a:cs typeface="Arial" charset="0"/>
                              </a:rPr>
                              <m:t>1</m:t>
                            </m:r>
                          </m:sub>
                        </m:sSub>
                        <m:r>
                          <a:rPr lang="en-GB" i="1">
                            <a:latin typeface="Cambria Math" charset="0"/>
                            <a:ea typeface="Arial" charset="0"/>
                            <a:cs typeface="Arial" charset="0"/>
                          </a:rPr>
                          <m:t>,</m:t>
                        </m:r>
                        <m:r>
                          <a:rPr lang="en-GB" i="1">
                            <a:latin typeface="Cambria Math" charset="0"/>
                            <a:ea typeface="Arial" charset="0"/>
                            <a:cs typeface="Arial" charset="0"/>
                          </a:rPr>
                          <m:t>𝑓</m:t>
                        </m:r>
                        <m:r>
                          <a:rPr lang="en-GB" i="1">
                            <a:latin typeface="Cambria Math" charset="0"/>
                            <a:ea typeface="Arial" charset="0"/>
                            <a:cs typeface="Arial" charset="0"/>
                          </a:rPr>
                          <m:t>(</m:t>
                        </m:r>
                        <m:sSub>
                          <m:sSubPr>
                            <m:ctrlPr>
                              <a:rPr lang="en-US" i="1">
                                <a:latin typeface="Cambria Math" panose="02040503050406030204" pitchFamily="18" charset="0"/>
                                <a:ea typeface="Arial" charset="0"/>
                                <a:cs typeface="Arial" charset="0"/>
                              </a:rPr>
                            </m:ctrlPr>
                          </m:sSubPr>
                          <m:e>
                            <m:r>
                              <a:rPr lang="en-GB" i="1">
                                <a:latin typeface="Cambria Math" charset="0"/>
                                <a:ea typeface="Arial" charset="0"/>
                                <a:cs typeface="Arial" charset="0"/>
                              </a:rPr>
                              <m:t>𝑥</m:t>
                            </m:r>
                          </m:e>
                          <m:sub>
                            <m:r>
                              <a:rPr lang="en-GB" i="1">
                                <a:latin typeface="Cambria Math" charset="0"/>
                                <a:ea typeface="Arial" charset="0"/>
                                <a:cs typeface="Arial" charset="0"/>
                              </a:rPr>
                              <m:t>1</m:t>
                            </m:r>
                          </m:sub>
                        </m:sSub>
                        <m:r>
                          <a:rPr lang="en-GB" i="1">
                            <a:latin typeface="Cambria Math" charset="0"/>
                            <a:ea typeface="Arial" charset="0"/>
                            <a:cs typeface="Arial" charset="0"/>
                          </a:rPr>
                          <m:t>)</m:t>
                        </m:r>
                      </m:e>
                    </m:d>
                  </m:oMath>
                </a14:m>
                <a:r>
                  <a:rPr lang="en-US" dirty="0">
                    <a:latin typeface="Arial" charset="0"/>
                    <a:ea typeface="Arial" charset="0"/>
                    <a:cs typeface="Arial" charset="0"/>
                  </a:rPr>
                  <a:t>, 	</a:t>
                </a:r>
                <a14:m>
                  <m:oMath xmlns:m="http://schemas.openxmlformats.org/officeDocument/2006/math">
                    <m:d>
                      <m:dPr>
                        <m:ctrlPr>
                          <a:rPr lang="is-IS" i="1">
                            <a:latin typeface="Cambria Math" panose="02040503050406030204" pitchFamily="18" charset="0"/>
                            <a:ea typeface="Arial" charset="0"/>
                            <a:cs typeface="Arial" charset="0"/>
                          </a:rPr>
                        </m:ctrlPr>
                      </m:dPr>
                      <m:e>
                        <m:sSub>
                          <m:sSubPr>
                            <m:ctrlPr>
                              <a:rPr lang="en-US" i="1">
                                <a:latin typeface="Cambria Math" panose="02040503050406030204" pitchFamily="18" charset="0"/>
                                <a:ea typeface="Arial" charset="0"/>
                                <a:cs typeface="Arial" charset="0"/>
                              </a:rPr>
                            </m:ctrlPr>
                          </m:sSubPr>
                          <m:e>
                            <m:r>
                              <a:rPr lang="en-GB" i="1">
                                <a:latin typeface="Cambria Math" charset="0"/>
                                <a:ea typeface="Arial" charset="0"/>
                                <a:cs typeface="Arial" charset="0"/>
                              </a:rPr>
                              <m:t>𝑥</m:t>
                            </m:r>
                          </m:e>
                          <m:sub>
                            <m:r>
                              <a:rPr lang="en-GB" i="1">
                                <a:latin typeface="Cambria Math" charset="0"/>
                                <a:ea typeface="Arial" charset="0"/>
                                <a:cs typeface="Arial" charset="0"/>
                              </a:rPr>
                              <m:t>2</m:t>
                            </m:r>
                          </m:sub>
                        </m:sSub>
                        <m:r>
                          <a:rPr lang="en-GB" i="1">
                            <a:latin typeface="Cambria Math" charset="0"/>
                            <a:ea typeface="Arial" charset="0"/>
                            <a:cs typeface="Arial" charset="0"/>
                          </a:rPr>
                          <m:t>,</m:t>
                        </m:r>
                        <m:r>
                          <a:rPr lang="en-GB" i="1">
                            <a:latin typeface="Cambria Math" charset="0"/>
                            <a:ea typeface="Arial" charset="0"/>
                            <a:cs typeface="Arial" charset="0"/>
                          </a:rPr>
                          <m:t>𝑓</m:t>
                        </m:r>
                        <m:r>
                          <a:rPr lang="en-GB" i="1">
                            <a:latin typeface="Cambria Math" charset="0"/>
                            <a:ea typeface="Arial" charset="0"/>
                            <a:cs typeface="Arial" charset="0"/>
                          </a:rPr>
                          <m:t>(</m:t>
                        </m:r>
                        <m:sSub>
                          <m:sSubPr>
                            <m:ctrlPr>
                              <a:rPr lang="en-US" i="1">
                                <a:latin typeface="Cambria Math" panose="02040503050406030204" pitchFamily="18" charset="0"/>
                                <a:ea typeface="Arial" charset="0"/>
                                <a:cs typeface="Arial" charset="0"/>
                              </a:rPr>
                            </m:ctrlPr>
                          </m:sSubPr>
                          <m:e>
                            <m:r>
                              <a:rPr lang="en-GB" i="1">
                                <a:latin typeface="Cambria Math" charset="0"/>
                                <a:ea typeface="Arial" charset="0"/>
                                <a:cs typeface="Arial" charset="0"/>
                              </a:rPr>
                              <m:t>𝑥</m:t>
                            </m:r>
                          </m:e>
                          <m:sub>
                            <m:r>
                              <a:rPr lang="en-GB" i="1">
                                <a:latin typeface="Cambria Math" charset="0"/>
                                <a:ea typeface="Arial" charset="0"/>
                                <a:cs typeface="Arial" charset="0"/>
                              </a:rPr>
                              <m:t>2</m:t>
                            </m:r>
                          </m:sub>
                        </m:sSub>
                        <m:r>
                          <a:rPr lang="en-GB" i="1">
                            <a:latin typeface="Cambria Math" charset="0"/>
                            <a:ea typeface="Arial" charset="0"/>
                            <a:cs typeface="Arial" charset="0"/>
                          </a:rPr>
                          <m:t>)</m:t>
                        </m:r>
                      </m:e>
                    </m:d>
                  </m:oMath>
                </a14:m>
                <a:r>
                  <a:rPr lang="en-US" dirty="0">
                    <a:latin typeface="Arial" charset="0"/>
                    <a:ea typeface="Arial" charset="0"/>
                    <a:cs typeface="Arial" charset="0"/>
                  </a:rPr>
                  <a:t>, </a:t>
                </a:r>
                <a14:m>
                  <m:oMath xmlns:m="http://schemas.openxmlformats.org/officeDocument/2006/math">
                    <m:r>
                      <a:rPr lang="en-IE" b="0" i="1" smtClean="0">
                        <a:latin typeface="Cambria Math" charset="0"/>
                        <a:ea typeface="Arial" charset="0"/>
                        <a:cs typeface="Arial" charset="0"/>
                      </a:rPr>
                      <m:t>(</m:t>
                    </m:r>
                    <m:sSub>
                      <m:sSubPr>
                        <m:ctrlPr>
                          <a:rPr lang="en-US" b="0" i="1" smtClean="0">
                            <a:latin typeface="Cambria Math" panose="02040503050406030204" pitchFamily="18" charset="0"/>
                            <a:ea typeface="Arial" charset="0"/>
                            <a:cs typeface="Arial" charset="0"/>
                          </a:rPr>
                        </m:ctrlPr>
                      </m:sSubPr>
                      <m:e>
                        <m:r>
                          <a:rPr lang="en-IE" b="0" i="1" smtClean="0">
                            <a:latin typeface="Cambria Math" charset="0"/>
                            <a:ea typeface="Arial" charset="0"/>
                            <a:cs typeface="Arial" charset="0"/>
                          </a:rPr>
                          <m:t>𝑥</m:t>
                        </m:r>
                      </m:e>
                      <m:sub>
                        <m:r>
                          <a:rPr lang="en-IE" b="0" i="1" smtClean="0">
                            <a:latin typeface="Cambria Math" charset="0"/>
                            <a:ea typeface="Arial" charset="0"/>
                            <a:cs typeface="Arial" charset="0"/>
                          </a:rPr>
                          <m:t>3</m:t>
                        </m:r>
                      </m:sub>
                    </m:sSub>
                    <m:r>
                      <a:rPr lang="en-IE" b="0" i="1" smtClean="0">
                        <a:latin typeface="Cambria Math" charset="0"/>
                        <a:ea typeface="Arial" charset="0"/>
                        <a:cs typeface="Arial" charset="0"/>
                      </a:rPr>
                      <m:t>,</m:t>
                    </m:r>
                    <m:r>
                      <a:rPr lang="en-IE" b="0" i="1" smtClean="0">
                        <a:latin typeface="Cambria Math" charset="0"/>
                        <a:ea typeface="Arial" charset="0"/>
                        <a:cs typeface="Arial" charset="0"/>
                      </a:rPr>
                      <m:t>𝑓</m:t>
                    </m:r>
                    <m:r>
                      <a:rPr lang="en-IE" b="0" i="1" smtClean="0">
                        <a:latin typeface="Cambria Math" charset="0"/>
                        <a:ea typeface="Arial" charset="0"/>
                        <a:cs typeface="Arial" charset="0"/>
                      </a:rPr>
                      <m:t>(</m:t>
                    </m:r>
                    <m:sSub>
                      <m:sSubPr>
                        <m:ctrlPr>
                          <a:rPr lang="en-US" b="0" i="1" smtClean="0">
                            <a:latin typeface="Cambria Math" panose="02040503050406030204" pitchFamily="18" charset="0"/>
                            <a:ea typeface="Arial" charset="0"/>
                            <a:cs typeface="Arial" charset="0"/>
                          </a:rPr>
                        </m:ctrlPr>
                      </m:sSubPr>
                      <m:e>
                        <m:r>
                          <a:rPr lang="en-IE" b="0" i="1" smtClean="0">
                            <a:latin typeface="Cambria Math" charset="0"/>
                            <a:ea typeface="Arial" charset="0"/>
                            <a:cs typeface="Arial" charset="0"/>
                          </a:rPr>
                          <m:t>𝑥</m:t>
                        </m:r>
                      </m:e>
                      <m:sub>
                        <m:r>
                          <a:rPr lang="en-IE" b="0" i="1" smtClean="0">
                            <a:latin typeface="Cambria Math" charset="0"/>
                            <a:ea typeface="Arial" charset="0"/>
                            <a:cs typeface="Arial" charset="0"/>
                          </a:rPr>
                          <m:t>3</m:t>
                        </m:r>
                      </m:sub>
                    </m:sSub>
                    <m:r>
                      <a:rPr lang="en-IE" b="0" i="1" smtClean="0">
                        <a:latin typeface="Cambria Math" charset="0"/>
                        <a:ea typeface="Arial" charset="0"/>
                        <a:cs typeface="Arial" charset="0"/>
                      </a:rPr>
                      <m:t>)</m:t>
                    </m:r>
                  </m:oMath>
                </a14:m>
                <a:r>
                  <a:rPr lang="en-US" dirty="0">
                    <a:latin typeface="Arial" charset="0"/>
                    <a:ea typeface="Arial" charset="0"/>
                    <a:cs typeface="Arial" charset="0"/>
                  </a:rPr>
                  <a:t>):</a:t>
                </a:r>
              </a:p>
              <a:p>
                <a:pPr marL="45720" indent="0">
                  <a:buNone/>
                </a:pPr>
                <a:endParaRPr lang="en-US" dirty="0">
                  <a:latin typeface="Arial" charset="0"/>
                  <a:ea typeface="Arial" charset="0"/>
                  <a:cs typeface="Arial" charset="0"/>
                </a:endParaRPr>
              </a:p>
              <a:p>
                <a:pPr marL="45720" indent="0">
                  <a:buNone/>
                </a:pPr>
                <a:r>
                  <a:rPr lang="en-US" b="1" i="1" dirty="0">
                    <a:latin typeface="Arial" charset="0"/>
                    <a:ea typeface="Arial" charset="0"/>
                    <a:cs typeface="Arial" charset="0"/>
                  </a:rPr>
                  <a:t>	</a:t>
                </a:r>
                <a:br>
                  <a:rPr lang="en-US" b="1" i="1" dirty="0">
                    <a:latin typeface="Arial" charset="0"/>
                    <a:ea typeface="Arial" charset="0"/>
                    <a:cs typeface="Arial" charset="0"/>
                  </a:rPr>
                </a:br>
                <a:endParaRPr lang="en-US" b="1" i="1" dirty="0">
                  <a:latin typeface="Arial" charset="0"/>
                  <a:ea typeface="Arial" charset="0"/>
                  <a:cs typeface="Arial" charset="0"/>
                </a:endParaRPr>
              </a:p>
              <a:p>
                <a:pPr marL="45720" indent="0">
                  <a:buNone/>
                </a:pPr>
                <a:r>
                  <a:rPr lang="en-US" b="1" i="1" dirty="0">
                    <a:latin typeface="Arial" charset="0"/>
                    <a:ea typeface="Arial" charset="0"/>
                    <a:cs typeface="Arial" charset="0"/>
                  </a:rPr>
                  <a:t>	</a:t>
                </a:r>
                <a:r>
                  <a:rPr lang="en-US" dirty="0">
                    <a:latin typeface="Arial" charset="0"/>
                    <a:ea typeface="Arial" charset="0"/>
                    <a:cs typeface="Arial" charset="0"/>
                  </a:rPr>
                  <a:t>Solve for </a:t>
                </a:r>
                <a14:m>
                  <m:oMath xmlns:m="http://schemas.openxmlformats.org/officeDocument/2006/math">
                    <m:sSub>
                      <m:sSubPr>
                        <m:ctrlPr>
                          <a:rPr lang="en-US" i="1" smtClean="0">
                            <a:latin typeface="Cambria Math" panose="02040503050406030204" pitchFamily="18" charset="0"/>
                            <a:ea typeface="Arial" charset="0"/>
                            <a:cs typeface="Arial" charset="0"/>
                          </a:rPr>
                        </m:ctrlPr>
                      </m:sSubPr>
                      <m:e>
                        <m:r>
                          <a:rPr lang="en-GB" b="0" i="1" smtClean="0">
                            <a:latin typeface="Cambria Math" charset="0"/>
                            <a:ea typeface="Arial" charset="0"/>
                            <a:cs typeface="Arial" charset="0"/>
                          </a:rPr>
                          <m:t>𝑥</m:t>
                        </m:r>
                      </m:e>
                      <m:sub>
                        <m:r>
                          <a:rPr lang="en-GB" b="0" i="1" smtClean="0">
                            <a:latin typeface="Cambria Math" charset="0"/>
                            <a:ea typeface="Arial" charset="0"/>
                            <a:cs typeface="Arial" charset="0"/>
                          </a:rPr>
                          <m:t>3</m:t>
                        </m:r>
                      </m:sub>
                    </m:sSub>
                  </m:oMath>
                </a14:m>
                <a:r>
                  <a:rPr lang="en-US" dirty="0">
                    <a:latin typeface="Arial" charset="0"/>
                    <a:ea typeface="Arial" charset="0"/>
                    <a:cs typeface="Arial" charset="0"/>
                  </a:rPr>
                  <a:t>:</a:t>
                </a:r>
              </a:p>
              <a:p>
                <a:pPr marL="45720" indent="0">
                  <a:buNone/>
                </a:pPr>
                <a:endParaRPr lang="en-US" dirty="0">
                  <a:latin typeface="Arial" charset="0"/>
                  <a:ea typeface="Arial" charset="0"/>
                  <a:cs typeface="Arial" charset="0"/>
                </a:endParaRPr>
              </a:p>
              <a:p>
                <a:pPr marL="45720" indent="0">
                  <a:buNone/>
                </a:pPr>
                <a:endParaRPr lang="en-US" dirty="0">
                  <a:latin typeface="Arial" charset="0"/>
                  <a:ea typeface="Arial" charset="0"/>
                  <a:cs typeface="Arial" charset="0"/>
                </a:endParaRPr>
              </a:p>
              <a:p>
                <a:pPr marL="45720" indent="0">
                  <a:buNone/>
                </a:pPr>
                <a:endParaRPr lang="en-US" dirty="0">
                  <a:latin typeface="Arial" charset="0"/>
                  <a:ea typeface="Arial" charset="0"/>
                  <a:cs typeface="Arial" charset="0"/>
                </a:endParaRPr>
              </a:p>
              <a:p>
                <a:pPr marL="45720" indent="0">
                  <a:buNone/>
                </a:pPr>
                <a:r>
                  <a:rPr lang="en-US" dirty="0">
                    <a:latin typeface="Arial" charset="0"/>
                    <a:ea typeface="Arial" charset="0"/>
                    <a:cs typeface="Arial" charset="0"/>
                  </a:rPr>
                  <a:t>3.	Now we use </a:t>
                </a:r>
                <a14:m>
                  <m:oMath xmlns:m="http://schemas.openxmlformats.org/officeDocument/2006/math">
                    <m:d>
                      <m:dPr>
                        <m:ctrlPr>
                          <a:rPr lang="is-IS" i="1">
                            <a:latin typeface="Cambria Math" panose="02040503050406030204" pitchFamily="18" charset="0"/>
                            <a:ea typeface="Arial" charset="0"/>
                            <a:cs typeface="Arial" charset="0"/>
                          </a:rPr>
                        </m:ctrlPr>
                      </m:dPr>
                      <m:e>
                        <m:sSub>
                          <m:sSubPr>
                            <m:ctrlPr>
                              <a:rPr lang="en-US" i="1">
                                <a:latin typeface="Cambria Math" panose="02040503050406030204" pitchFamily="18" charset="0"/>
                                <a:ea typeface="Arial" charset="0"/>
                                <a:cs typeface="Arial" charset="0"/>
                              </a:rPr>
                            </m:ctrlPr>
                          </m:sSubPr>
                          <m:e>
                            <m:r>
                              <a:rPr lang="en-GB" i="1">
                                <a:latin typeface="Cambria Math" charset="0"/>
                                <a:ea typeface="Arial" charset="0"/>
                                <a:cs typeface="Arial" charset="0"/>
                              </a:rPr>
                              <m:t>𝑥</m:t>
                            </m:r>
                          </m:e>
                          <m:sub>
                            <m:r>
                              <a:rPr lang="en-GB" b="0" i="1" smtClean="0">
                                <a:latin typeface="Cambria Math" charset="0"/>
                                <a:ea typeface="Arial" charset="0"/>
                                <a:cs typeface="Arial" charset="0"/>
                              </a:rPr>
                              <m:t>2</m:t>
                            </m:r>
                          </m:sub>
                        </m:sSub>
                        <m:r>
                          <a:rPr lang="en-GB" i="1">
                            <a:latin typeface="Cambria Math" charset="0"/>
                            <a:ea typeface="Arial" charset="0"/>
                            <a:cs typeface="Arial" charset="0"/>
                          </a:rPr>
                          <m:t>,</m:t>
                        </m:r>
                        <m:r>
                          <a:rPr lang="en-GB" i="1">
                            <a:latin typeface="Cambria Math" charset="0"/>
                            <a:ea typeface="Arial" charset="0"/>
                            <a:cs typeface="Arial" charset="0"/>
                          </a:rPr>
                          <m:t>𝑓</m:t>
                        </m:r>
                        <m:r>
                          <a:rPr lang="en-GB" i="1">
                            <a:latin typeface="Cambria Math" charset="0"/>
                            <a:ea typeface="Arial" charset="0"/>
                            <a:cs typeface="Arial" charset="0"/>
                          </a:rPr>
                          <m:t>(</m:t>
                        </m:r>
                        <m:sSub>
                          <m:sSubPr>
                            <m:ctrlPr>
                              <a:rPr lang="en-US" i="1">
                                <a:latin typeface="Cambria Math" panose="02040503050406030204" pitchFamily="18" charset="0"/>
                                <a:ea typeface="Arial" charset="0"/>
                                <a:cs typeface="Arial" charset="0"/>
                              </a:rPr>
                            </m:ctrlPr>
                          </m:sSubPr>
                          <m:e>
                            <m:r>
                              <a:rPr lang="en-GB" i="1">
                                <a:latin typeface="Cambria Math" charset="0"/>
                                <a:ea typeface="Arial" charset="0"/>
                                <a:cs typeface="Arial" charset="0"/>
                              </a:rPr>
                              <m:t>𝑥</m:t>
                            </m:r>
                          </m:e>
                          <m:sub>
                            <m:r>
                              <a:rPr lang="en-GB" b="0" i="1" smtClean="0">
                                <a:latin typeface="Cambria Math" charset="0"/>
                                <a:ea typeface="Arial" charset="0"/>
                                <a:cs typeface="Arial" charset="0"/>
                              </a:rPr>
                              <m:t>2</m:t>
                            </m:r>
                          </m:sub>
                        </m:sSub>
                        <m:r>
                          <a:rPr lang="en-GB" i="1">
                            <a:latin typeface="Cambria Math" charset="0"/>
                            <a:ea typeface="Arial" charset="0"/>
                            <a:cs typeface="Arial" charset="0"/>
                          </a:rPr>
                          <m:t>)</m:t>
                        </m:r>
                      </m:e>
                    </m:d>
                  </m:oMath>
                </a14:m>
                <a:r>
                  <a:rPr lang="en-US" dirty="0">
                    <a:latin typeface="Arial" charset="0"/>
                    <a:ea typeface="Arial" charset="0"/>
                    <a:cs typeface="Arial" charset="0"/>
                  </a:rPr>
                  <a:t>, </a:t>
                </a:r>
                <a14:m>
                  <m:oMath xmlns:m="http://schemas.openxmlformats.org/officeDocument/2006/math">
                    <m:d>
                      <m:dPr>
                        <m:ctrlPr>
                          <a:rPr lang="is-IS" i="1">
                            <a:latin typeface="Cambria Math" panose="02040503050406030204" pitchFamily="18" charset="0"/>
                            <a:ea typeface="Arial" charset="0"/>
                            <a:cs typeface="Arial" charset="0"/>
                          </a:rPr>
                        </m:ctrlPr>
                      </m:dPr>
                      <m:e>
                        <m:sSub>
                          <m:sSubPr>
                            <m:ctrlPr>
                              <a:rPr lang="en-US" i="1">
                                <a:latin typeface="Cambria Math" panose="02040503050406030204" pitchFamily="18" charset="0"/>
                                <a:ea typeface="Arial" charset="0"/>
                                <a:cs typeface="Arial" charset="0"/>
                              </a:rPr>
                            </m:ctrlPr>
                          </m:sSubPr>
                          <m:e>
                            <m:r>
                              <a:rPr lang="en-GB" i="1">
                                <a:latin typeface="Cambria Math" charset="0"/>
                                <a:ea typeface="Arial" charset="0"/>
                                <a:cs typeface="Arial" charset="0"/>
                              </a:rPr>
                              <m:t>𝑥</m:t>
                            </m:r>
                          </m:e>
                          <m:sub>
                            <m:r>
                              <a:rPr lang="en-GB" b="0" i="1" smtClean="0">
                                <a:latin typeface="Cambria Math" charset="0"/>
                                <a:ea typeface="Arial" charset="0"/>
                                <a:cs typeface="Arial" charset="0"/>
                              </a:rPr>
                              <m:t>3</m:t>
                            </m:r>
                          </m:sub>
                        </m:sSub>
                        <m:r>
                          <a:rPr lang="en-GB" i="1">
                            <a:latin typeface="Cambria Math" charset="0"/>
                            <a:ea typeface="Arial" charset="0"/>
                            <a:cs typeface="Arial" charset="0"/>
                          </a:rPr>
                          <m:t>,</m:t>
                        </m:r>
                        <m:r>
                          <a:rPr lang="en-GB" i="1">
                            <a:latin typeface="Cambria Math" charset="0"/>
                            <a:ea typeface="Arial" charset="0"/>
                            <a:cs typeface="Arial" charset="0"/>
                          </a:rPr>
                          <m:t>𝑓</m:t>
                        </m:r>
                        <m:r>
                          <a:rPr lang="en-GB" i="1">
                            <a:latin typeface="Cambria Math" charset="0"/>
                            <a:ea typeface="Arial" charset="0"/>
                            <a:cs typeface="Arial" charset="0"/>
                          </a:rPr>
                          <m:t>(</m:t>
                        </m:r>
                        <m:sSub>
                          <m:sSubPr>
                            <m:ctrlPr>
                              <a:rPr lang="en-US" i="1">
                                <a:latin typeface="Cambria Math" panose="02040503050406030204" pitchFamily="18" charset="0"/>
                                <a:ea typeface="Arial" charset="0"/>
                                <a:cs typeface="Arial" charset="0"/>
                              </a:rPr>
                            </m:ctrlPr>
                          </m:sSubPr>
                          <m:e>
                            <m:r>
                              <a:rPr lang="en-GB" i="1">
                                <a:latin typeface="Cambria Math" charset="0"/>
                                <a:ea typeface="Arial" charset="0"/>
                                <a:cs typeface="Arial" charset="0"/>
                              </a:rPr>
                              <m:t>𝑥</m:t>
                            </m:r>
                          </m:e>
                          <m:sub>
                            <m:r>
                              <a:rPr lang="en-GB" b="0" i="1" smtClean="0">
                                <a:latin typeface="Cambria Math" charset="0"/>
                                <a:ea typeface="Arial" charset="0"/>
                                <a:cs typeface="Arial" charset="0"/>
                              </a:rPr>
                              <m:t>3</m:t>
                            </m:r>
                          </m:sub>
                        </m:sSub>
                        <m:r>
                          <a:rPr lang="en-GB" i="1">
                            <a:latin typeface="Cambria Math" charset="0"/>
                            <a:ea typeface="Arial" charset="0"/>
                            <a:cs typeface="Arial" charset="0"/>
                          </a:rPr>
                          <m:t>)</m:t>
                        </m:r>
                      </m:e>
                    </m:d>
                  </m:oMath>
                </a14:m>
                <a:r>
                  <a:rPr lang="en-US" dirty="0">
                    <a:latin typeface="Arial" charset="0"/>
                    <a:ea typeface="Arial" charset="0"/>
                    <a:cs typeface="Arial" charset="0"/>
                  </a:rPr>
                  <a:t>) as points defining a new secant</a:t>
                </a:r>
              </a:p>
              <a:p>
                <a:pPr marL="45720" indent="0">
                  <a:buNone/>
                </a:pPr>
                <a:r>
                  <a:rPr lang="en-US" dirty="0">
                    <a:latin typeface="Arial" charset="0"/>
                    <a:ea typeface="Arial" charset="0"/>
                    <a:cs typeface="Arial" charset="0"/>
                  </a:rPr>
                  <a:t> 	and repeat Step 2. iteratively using the formula:</a:t>
                </a:r>
              </a:p>
              <a:p>
                <a:pPr marL="45720" indent="0">
                  <a:buNone/>
                </a:pPr>
                <a:endParaRPr lang="en-US" dirty="0">
                  <a:latin typeface="Arial" charset="0"/>
                  <a:ea typeface="Arial" charset="0"/>
                  <a:cs typeface="Arial" charset="0"/>
                </a:endParaRPr>
              </a:p>
              <a:p>
                <a:pPr marL="45720" indent="0">
                  <a:buNone/>
                </a:pPr>
                <a:endParaRPr lang="en-US" dirty="0">
                  <a:latin typeface="Arial" charset="0"/>
                  <a:ea typeface="Arial" charset="0"/>
                  <a:cs typeface="Arial" charset="0"/>
                </a:endParaRPr>
              </a:p>
              <a:p>
                <a:pPr marL="45720" indent="0">
                  <a:buNone/>
                </a:pPr>
                <a:endParaRPr lang="en-US" dirty="0">
                  <a:latin typeface="Arial" charset="0"/>
                  <a:ea typeface="Arial" charset="0"/>
                  <a:cs typeface="Arial" charset="0"/>
                </a:endParaRPr>
              </a:p>
              <a:p>
                <a:pPr marL="45720" indent="0">
                  <a:buNone/>
                </a:pPr>
                <a:endParaRPr lang="en-US" dirty="0">
                  <a:latin typeface="Arial" charset="0"/>
                  <a:ea typeface="Arial" charset="0"/>
                  <a:cs typeface="Arial" charset="0"/>
                </a:endParaRPr>
              </a:p>
              <a:p>
                <a:pPr marL="45720" indent="0">
                  <a:buNone/>
                </a:pPr>
                <a:r>
                  <a:rPr lang="en-US" dirty="0">
                    <a:latin typeface="Arial" charset="0"/>
                    <a:ea typeface="Arial" charset="0"/>
                    <a:cs typeface="Arial" charset="0"/>
                  </a:rPr>
                  <a:t>	until a desired accuracy is reached</a:t>
                </a:r>
              </a:p>
              <a:p>
                <a:pPr marL="4572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522457" y="56263"/>
                <a:ext cx="8383423" cy="6671128"/>
              </a:xfrm>
              <a:blipFill rotWithShape="0">
                <a:blip r:embed="rId3"/>
                <a:stretch>
                  <a:fillRect l="-145" r="-291" b="-274"/>
                </a:stretch>
              </a:blipFill>
            </p:spPr>
            <p:txBody>
              <a:bodyPr/>
              <a:lstStyle/>
              <a:p>
                <a:r>
                  <a:rPr lang="en-US">
                    <a:noFill/>
                  </a:rPr>
                  <a:t> </a:t>
                </a:r>
              </a:p>
            </p:txBody>
          </p:sp>
        </mc:Fallback>
      </mc:AlternateContent>
      <p:pic>
        <p:nvPicPr>
          <p:cNvPr id="4" name="Picture 2" descr="\\172.16.3.215\data4\Graphics\Powerpoint\WILEY WORK\GILAT\Final Files\ch03\gilat_3e_eq_03_24.jpg"/>
          <p:cNvPicPr>
            <a:picLocks noChangeAspect="1" noChangeArrowheads="1"/>
          </p:cNvPicPr>
          <p:nvPr/>
        </p:nvPicPr>
        <p:blipFill>
          <a:blip r:embed="rId4"/>
          <a:stretch>
            <a:fillRect/>
          </a:stretch>
        </p:blipFill>
        <p:spPr bwMode="auto">
          <a:xfrm>
            <a:off x="2433779" y="2374405"/>
            <a:ext cx="5449075" cy="579937"/>
          </a:xfrm>
          <a:prstGeom prst="rect">
            <a:avLst/>
          </a:prstGeom>
          <a:noFill/>
        </p:spPr>
      </p:pic>
      <p:pic>
        <p:nvPicPr>
          <p:cNvPr id="5" name="Picture 2" descr="\\172.16.3.215\data4\Graphics\Powerpoint\WILEY WORK\GILAT\Final Files\ch03\gilat_3e_eq_03_25.jpg"/>
          <p:cNvPicPr>
            <a:picLocks noChangeAspect="1" noChangeArrowheads="1"/>
          </p:cNvPicPr>
          <p:nvPr/>
        </p:nvPicPr>
        <p:blipFill>
          <a:blip r:embed="rId5"/>
          <a:stretch>
            <a:fillRect/>
          </a:stretch>
        </p:blipFill>
        <p:spPr bwMode="auto">
          <a:xfrm>
            <a:off x="2433779" y="3391827"/>
            <a:ext cx="5358554" cy="577958"/>
          </a:xfrm>
          <a:prstGeom prst="rect">
            <a:avLst/>
          </a:prstGeom>
          <a:noFill/>
        </p:spPr>
      </p:pic>
      <p:pic>
        <p:nvPicPr>
          <p:cNvPr id="6" name="Picture 2" descr="\\172.16.3.215\data4\Graphics\Powerpoint\WILEY WORK\GILAT\Final Files\ch03\gilat_3e_eq_03_26.jpg"/>
          <p:cNvPicPr>
            <a:picLocks noChangeAspect="1" noChangeArrowheads="1"/>
          </p:cNvPicPr>
          <p:nvPr/>
        </p:nvPicPr>
        <p:blipFill>
          <a:blip r:embed="rId6"/>
          <a:stretch>
            <a:fillRect/>
          </a:stretch>
        </p:blipFill>
        <p:spPr bwMode="auto">
          <a:xfrm>
            <a:off x="2433779" y="5092673"/>
            <a:ext cx="5825915" cy="861402"/>
          </a:xfrm>
          <a:prstGeom prst="rect">
            <a:avLst/>
          </a:prstGeom>
          <a:noFill/>
        </p:spPr>
      </p:pic>
    </p:spTree>
    <p:extLst>
      <p:ext uri="{BB962C8B-B14F-4D97-AF65-F5344CB8AC3E}">
        <p14:creationId xmlns:p14="http://schemas.microsoft.com/office/powerpoint/2010/main" val="4442263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r>
                  <a:rPr lang="en-US" b="1" i="1" dirty="0">
                    <a:latin typeface="Arial" charset="0"/>
                    <a:ea typeface="Arial" charset="0"/>
                    <a:cs typeface="Arial" charset="0"/>
                  </a:rPr>
                  <a:t>The Fixed-Point Iteration Method:</a:t>
                </a:r>
              </a:p>
              <a:p>
                <a:pPr marL="45720" indent="0">
                  <a:buNone/>
                </a:pPr>
                <a:r>
                  <a:rPr lang="en-US" dirty="0">
                    <a:latin typeface="Arial" charset="0"/>
                    <a:ea typeface="Arial" charset="0"/>
                    <a:cs typeface="Arial" charset="0"/>
                  </a:rPr>
                  <a:t>This method is carried out by writing the function </a:t>
                </a:r>
                <a14:m>
                  <m:oMath xmlns:m="http://schemas.openxmlformats.org/officeDocument/2006/math">
                    <m:r>
                      <a:rPr lang="en-GB" b="0" i="1" smtClean="0">
                        <a:latin typeface="Cambria Math" charset="0"/>
                        <a:ea typeface="Arial" charset="0"/>
                        <a:cs typeface="Arial" charset="0"/>
                      </a:rPr>
                      <m:t>𝑓</m:t>
                    </m:r>
                    <m:d>
                      <m:dPr>
                        <m:ctrlPr>
                          <a:rPr lang="en-GB" b="0" i="1" smtClean="0">
                            <a:latin typeface="Cambria Math" panose="02040503050406030204" pitchFamily="18" charset="0"/>
                            <a:ea typeface="Arial" charset="0"/>
                            <a:cs typeface="Arial" charset="0"/>
                          </a:rPr>
                        </m:ctrlPr>
                      </m:dPr>
                      <m:e>
                        <m:r>
                          <a:rPr lang="en-GB" b="0" i="1" smtClean="0">
                            <a:latin typeface="Cambria Math" charset="0"/>
                            <a:ea typeface="Arial" charset="0"/>
                            <a:cs typeface="Arial" charset="0"/>
                          </a:rPr>
                          <m:t>𝑥</m:t>
                        </m:r>
                      </m:e>
                    </m:d>
                    <m:r>
                      <a:rPr lang="en-GB" b="0" i="1" smtClean="0">
                        <a:latin typeface="Cambria Math" charset="0"/>
                        <a:ea typeface="Arial" charset="0"/>
                        <a:cs typeface="Arial" charset="0"/>
                      </a:rPr>
                      <m:t>=0</m:t>
                    </m:r>
                  </m:oMath>
                </a14:m>
                <a:r>
                  <a:rPr lang="en-US" dirty="0">
                    <a:latin typeface="Arial" charset="0"/>
                    <a:ea typeface="Arial" charset="0"/>
                    <a:cs typeface="Arial" charset="0"/>
                  </a:rPr>
                  <a:t> in the form </a:t>
                </a:r>
                <a14:m>
                  <m:oMath xmlns:m="http://schemas.openxmlformats.org/officeDocument/2006/math">
                    <m:r>
                      <a:rPr lang="en-GB" b="0" i="1" smtClean="0">
                        <a:latin typeface="Cambria Math" charset="0"/>
                        <a:ea typeface="Arial" charset="0"/>
                        <a:cs typeface="Arial" charset="0"/>
                      </a:rPr>
                      <m:t>𝑥</m:t>
                    </m:r>
                    <m:r>
                      <a:rPr lang="en-GB" b="0" i="1" smtClean="0">
                        <a:latin typeface="Cambria Math" charset="0"/>
                        <a:ea typeface="Arial" charset="0"/>
                        <a:cs typeface="Arial" charset="0"/>
                      </a:rPr>
                      <m:t>=</m:t>
                    </m:r>
                    <m:r>
                      <a:rPr lang="en-GB" b="0" i="1" smtClean="0">
                        <a:latin typeface="Cambria Math" charset="0"/>
                        <a:ea typeface="Arial" charset="0"/>
                        <a:cs typeface="Arial" charset="0"/>
                      </a:rPr>
                      <m:t>𝑔</m:t>
                    </m:r>
                    <m:r>
                      <a:rPr lang="en-GB" b="0" i="1" smtClean="0">
                        <a:latin typeface="Cambria Math" charset="0"/>
                        <a:ea typeface="Arial" charset="0"/>
                        <a:cs typeface="Arial" charset="0"/>
                      </a:rPr>
                      <m:t>(</m:t>
                    </m:r>
                    <m:r>
                      <a:rPr lang="en-GB" b="0" i="1" smtClean="0">
                        <a:latin typeface="Cambria Math" charset="0"/>
                        <a:ea typeface="Arial" charset="0"/>
                        <a:cs typeface="Arial" charset="0"/>
                      </a:rPr>
                      <m:t>𝑥</m:t>
                    </m:r>
                    <m:r>
                      <a:rPr lang="en-GB" b="0" i="1" smtClean="0">
                        <a:latin typeface="Cambria Math" charset="0"/>
                        <a:ea typeface="Arial" charset="0"/>
                        <a:cs typeface="Arial" charset="0"/>
                      </a:rPr>
                      <m:t>)</m:t>
                    </m:r>
                  </m:oMath>
                </a14:m>
                <a:r>
                  <a:rPr lang="en-US" dirty="0">
                    <a:latin typeface="Arial" charset="0"/>
                    <a:ea typeface="Arial" charset="0"/>
                    <a:cs typeface="Arial" charset="0"/>
                  </a:rPr>
                  <a:t>. This equation holds true at the intersection of the line </a:t>
                </a:r>
                <a14:m>
                  <m:oMath xmlns:m="http://schemas.openxmlformats.org/officeDocument/2006/math">
                    <m:r>
                      <a:rPr lang="en-GB" b="0" i="1" smtClean="0">
                        <a:latin typeface="Cambria Math" charset="0"/>
                        <a:ea typeface="Arial" charset="0"/>
                        <a:cs typeface="Arial" charset="0"/>
                      </a:rPr>
                      <m:t>𝑦</m:t>
                    </m:r>
                    <m:r>
                      <a:rPr lang="en-GB" b="0" i="1" smtClean="0">
                        <a:latin typeface="Cambria Math" charset="0"/>
                        <a:ea typeface="Arial" charset="0"/>
                        <a:cs typeface="Arial" charset="0"/>
                      </a:rPr>
                      <m:t>=</m:t>
                    </m:r>
                    <m:r>
                      <a:rPr lang="en-GB" b="0" i="1" smtClean="0">
                        <a:latin typeface="Cambria Math" charset="0"/>
                        <a:ea typeface="Arial" charset="0"/>
                        <a:cs typeface="Arial" charset="0"/>
                      </a:rPr>
                      <m:t>𝑥</m:t>
                    </m:r>
                  </m:oMath>
                </a14:m>
                <a:r>
                  <a:rPr lang="en-US" dirty="0">
                    <a:latin typeface="Arial" charset="0"/>
                    <a:ea typeface="Arial" charset="0"/>
                    <a:cs typeface="Arial" charset="0"/>
                  </a:rPr>
                  <a:t> and the function </a:t>
                </a:r>
                <a14:m>
                  <m:oMath xmlns:m="http://schemas.openxmlformats.org/officeDocument/2006/math">
                    <m:r>
                      <a:rPr lang="en-GB" b="0" i="1" smtClean="0">
                        <a:latin typeface="Cambria Math" charset="0"/>
                        <a:ea typeface="Arial" charset="0"/>
                        <a:cs typeface="Arial" charset="0"/>
                      </a:rPr>
                      <m:t>𝑦</m:t>
                    </m:r>
                    <m:r>
                      <a:rPr lang="en-GB" b="0" i="1" smtClean="0">
                        <a:latin typeface="Cambria Math" charset="0"/>
                        <a:ea typeface="Arial" charset="0"/>
                        <a:cs typeface="Arial" charset="0"/>
                      </a:rPr>
                      <m:t>=</m:t>
                    </m:r>
                    <m:r>
                      <a:rPr lang="en-GB" b="0" i="1" smtClean="0">
                        <a:latin typeface="Cambria Math" charset="0"/>
                        <a:ea typeface="Arial" charset="0"/>
                        <a:cs typeface="Arial" charset="0"/>
                      </a:rPr>
                      <m:t>𝑔</m:t>
                    </m:r>
                    <m:d>
                      <m:dPr>
                        <m:ctrlPr>
                          <a:rPr lang="en-GB" b="0" i="1" smtClean="0">
                            <a:latin typeface="Cambria Math" panose="02040503050406030204" pitchFamily="18" charset="0"/>
                            <a:ea typeface="Arial" charset="0"/>
                            <a:cs typeface="Arial" charset="0"/>
                          </a:rPr>
                        </m:ctrlPr>
                      </m:dPr>
                      <m:e>
                        <m:r>
                          <a:rPr lang="en-GB" b="0" i="1" smtClean="0">
                            <a:latin typeface="Cambria Math" charset="0"/>
                            <a:ea typeface="Arial" charset="0"/>
                            <a:cs typeface="Arial" charset="0"/>
                          </a:rPr>
                          <m:t>𝑥</m:t>
                        </m:r>
                      </m:e>
                    </m:d>
                    <m:r>
                      <a:rPr lang="en-GB" b="0" i="1" smtClean="0">
                        <a:latin typeface="Cambria Math" charset="0"/>
                        <a:ea typeface="Arial" charset="0"/>
                        <a:cs typeface="Arial" charset="0"/>
                      </a:rPr>
                      <m:t>. </m:t>
                    </m:r>
                  </m:oMath>
                </a14:m>
                <a:r>
                  <a:rPr lang="en-US" dirty="0">
                    <a:latin typeface="Arial" charset="0"/>
                    <a:ea typeface="Arial" charset="0"/>
                    <a:cs typeface="Arial" charset="0"/>
                  </a:rPr>
                  <a:t>The problem then boils down to obtaining the x-ordinate of this point of intersection. We then take a value of </a:t>
                </a:r>
                <a14:m>
                  <m:oMath xmlns:m="http://schemas.openxmlformats.org/officeDocument/2006/math">
                    <m:r>
                      <a:rPr lang="en-GB" b="0" i="1" smtClean="0">
                        <a:latin typeface="Cambria Math" charset="0"/>
                        <a:ea typeface="Arial" charset="0"/>
                        <a:cs typeface="Arial" charset="0"/>
                      </a:rPr>
                      <m:t>𝑥</m:t>
                    </m:r>
                  </m:oMath>
                </a14:m>
                <a:r>
                  <a:rPr lang="en-US" dirty="0">
                    <a:latin typeface="Arial" charset="0"/>
                    <a:ea typeface="Arial" charset="0"/>
                    <a:cs typeface="Arial" charset="0"/>
                  </a:rPr>
                  <a:t> near the solution (the point of intersection of the line </a:t>
                </a:r>
                <a14:m>
                  <m:oMath xmlns:m="http://schemas.openxmlformats.org/officeDocument/2006/math">
                    <m:r>
                      <a:rPr lang="en-GB" i="1">
                        <a:latin typeface="Cambria Math" charset="0"/>
                        <a:ea typeface="Arial" charset="0"/>
                        <a:cs typeface="Arial" charset="0"/>
                      </a:rPr>
                      <m:t>𝑦</m:t>
                    </m:r>
                    <m:r>
                      <a:rPr lang="en-GB" i="1">
                        <a:latin typeface="Cambria Math" charset="0"/>
                        <a:ea typeface="Arial" charset="0"/>
                        <a:cs typeface="Arial" charset="0"/>
                      </a:rPr>
                      <m:t>=</m:t>
                    </m:r>
                    <m:r>
                      <a:rPr lang="en-GB" i="1">
                        <a:latin typeface="Cambria Math" charset="0"/>
                        <a:ea typeface="Arial" charset="0"/>
                        <a:cs typeface="Arial" charset="0"/>
                      </a:rPr>
                      <m:t>𝑥</m:t>
                    </m:r>
                  </m:oMath>
                </a14:m>
                <a:r>
                  <a:rPr lang="en-US" dirty="0">
                    <a:latin typeface="Arial" charset="0"/>
                    <a:ea typeface="Arial" charset="0"/>
                    <a:cs typeface="Arial" charset="0"/>
                  </a:rPr>
                  <a:t> and the function </a:t>
                </a:r>
                <a14:m>
                  <m:oMath xmlns:m="http://schemas.openxmlformats.org/officeDocument/2006/math">
                    <m:r>
                      <a:rPr lang="en-GB" i="1">
                        <a:latin typeface="Cambria Math" charset="0"/>
                        <a:ea typeface="Arial" charset="0"/>
                        <a:cs typeface="Arial" charset="0"/>
                      </a:rPr>
                      <m:t>𝑦</m:t>
                    </m:r>
                    <m:r>
                      <a:rPr lang="en-GB" i="1">
                        <a:latin typeface="Cambria Math" charset="0"/>
                        <a:ea typeface="Arial" charset="0"/>
                        <a:cs typeface="Arial" charset="0"/>
                      </a:rPr>
                      <m:t>=</m:t>
                    </m:r>
                    <m:r>
                      <a:rPr lang="en-GB" i="1">
                        <a:latin typeface="Cambria Math" charset="0"/>
                        <a:ea typeface="Arial" charset="0"/>
                        <a:cs typeface="Arial" charset="0"/>
                      </a:rPr>
                      <m:t>𝑔</m:t>
                    </m:r>
                    <m:d>
                      <m:dPr>
                        <m:ctrlPr>
                          <a:rPr lang="en-GB" i="1">
                            <a:latin typeface="Cambria Math" panose="02040503050406030204" pitchFamily="18" charset="0"/>
                            <a:ea typeface="Arial" charset="0"/>
                            <a:cs typeface="Arial" charset="0"/>
                          </a:rPr>
                        </m:ctrlPr>
                      </m:dPr>
                      <m:e>
                        <m:r>
                          <a:rPr lang="en-GB" i="1">
                            <a:latin typeface="Cambria Math" charset="0"/>
                            <a:ea typeface="Arial" charset="0"/>
                            <a:cs typeface="Arial" charset="0"/>
                          </a:rPr>
                          <m:t>𝑥</m:t>
                        </m:r>
                      </m:e>
                    </m:d>
                  </m:oMath>
                </a14:m>
                <a:r>
                  <a:rPr lang="en-US" dirty="0">
                    <a:latin typeface="Arial" charset="0"/>
                    <a:ea typeface="Arial" charset="0"/>
                    <a:cs typeface="Arial" charset="0"/>
                  </a:rPr>
                  <a:t>). This is the first estimate of the solution. We then find </a:t>
                </a:r>
                <a14:m>
                  <m:oMath xmlns:m="http://schemas.openxmlformats.org/officeDocument/2006/math">
                    <m:r>
                      <a:rPr lang="en-GB" i="1">
                        <a:latin typeface="Cambria Math" charset="0"/>
                        <a:ea typeface="Arial" charset="0"/>
                        <a:cs typeface="Arial" charset="0"/>
                      </a:rPr>
                      <m:t>𝑔</m:t>
                    </m:r>
                    <m:d>
                      <m:dPr>
                        <m:ctrlPr>
                          <a:rPr lang="en-GB" i="1">
                            <a:latin typeface="Cambria Math" panose="02040503050406030204" pitchFamily="18" charset="0"/>
                            <a:ea typeface="Arial" charset="0"/>
                            <a:cs typeface="Arial" charset="0"/>
                          </a:rPr>
                        </m:ctrlPr>
                      </m:dPr>
                      <m:e>
                        <m:r>
                          <a:rPr lang="en-GB" i="1">
                            <a:latin typeface="Cambria Math" charset="0"/>
                            <a:ea typeface="Arial" charset="0"/>
                            <a:cs typeface="Arial" charset="0"/>
                          </a:rPr>
                          <m:t>𝑥</m:t>
                        </m:r>
                      </m:e>
                    </m:d>
                  </m:oMath>
                </a14:m>
                <a:r>
                  <a:rPr lang="en-US" b="1" i="1" dirty="0">
                    <a:latin typeface="Arial" charset="0"/>
                    <a:ea typeface="Arial" charset="0"/>
                    <a:cs typeface="Arial" charset="0"/>
                  </a:rPr>
                  <a:t>. </a:t>
                </a:r>
                <a:r>
                  <a:rPr lang="en-US" dirty="0">
                    <a:latin typeface="Arial" charset="0"/>
                    <a:ea typeface="Arial" charset="0"/>
                    <a:cs typeface="Arial" charset="0"/>
                  </a:rPr>
                  <a:t>This gives us a location on the function </a:t>
                </a:r>
                <a14:m>
                  <m:oMath xmlns:m="http://schemas.openxmlformats.org/officeDocument/2006/math">
                    <m:r>
                      <a:rPr lang="en-GB" i="1">
                        <a:latin typeface="Cambria Math" charset="0"/>
                        <a:ea typeface="Arial" charset="0"/>
                        <a:cs typeface="Arial" charset="0"/>
                      </a:rPr>
                      <m:t>𝑦</m:t>
                    </m:r>
                    <m:r>
                      <a:rPr lang="en-GB" i="1">
                        <a:latin typeface="Cambria Math" charset="0"/>
                        <a:ea typeface="Arial" charset="0"/>
                        <a:cs typeface="Arial" charset="0"/>
                      </a:rPr>
                      <m:t>=</m:t>
                    </m:r>
                    <m:r>
                      <a:rPr lang="en-GB" i="1">
                        <a:latin typeface="Cambria Math" charset="0"/>
                        <a:ea typeface="Arial" charset="0"/>
                        <a:cs typeface="Arial" charset="0"/>
                      </a:rPr>
                      <m:t>𝑔</m:t>
                    </m:r>
                    <m:d>
                      <m:dPr>
                        <m:ctrlPr>
                          <a:rPr lang="en-GB" i="1">
                            <a:latin typeface="Cambria Math" panose="02040503050406030204" pitchFamily="18" charset="0"/>
                            <a:ea typeface="Arial" charset="0"/>
                            <a:cs typeface="Arial" charset="0"/>
                          </a:rPr>
                        </m:ctrlPr>
                      </m:dPr>
                      <m:e>
                        <m:r>
                          <a:rPr lang="en-GB" i="1">
                            <a:latin typeface="Cambria Math" charset="0"/>
                            <a:ea typeface="Arial" charset="0"/>
                            <a:cs typeface="Arial" charset="0"/>
                          </a:rPr>
                          <m:t>𝑥</m:t>
                        </m:r>
                      </m:e>
                    </m:d>
                  </m:oMath>
                </a14:m>
                <a:r>
                  <a:rPr lang="en-US" dirty="0">
                    <a:latin typeface="Arial" charset="0"/>
                    <a:ea typeface="Arial" charset="0"/>
                    <a:cs typeface="Arial" charset="0"/>
                  </a:rPr>
                  <a:t>. We use this y-ordinate to obtain an x-ordinate using the line </a:t>
                </a:r>
                <a14:m>
                  <m:oMath xmlns:m="http://schemas.openxmlformats.org/officeDocument/2006/math">
                    <m:r>
                      <a:rPr lang="en-GB" i="1">
                        <a:latin typeface="Cambria Math" charset="0"/>
                        <a:ea typeface="Arial" charset="0"/>
                        <a:cs typeface="Arial" charset="0"/>
                      </a:rPr>
                      <m:t>𝑦</m:t>
                    </m:r>
                    <m:r>
                      <a:rPr lang="en-GB" i="1">
                        <a:latin typeface="Cambria Math" charset="0"/>
                        <a:ea typeface="Arial" charset="0"/>
                        <a:cs typeface="Arial" charset="0"/>
                      </a:rPr>
                      <m:t>=</m:t>
                    </m:r>
                    <m:r>
                      <a:rPr lang="en-GB" i="1">
                        <a:latin typeface="Cambria Math" charset="0"/>
                        <a:ea typeface="Arial" charset="0"/>
                        <a:cs typeface="Arial" charset="0"/>
                      </a:rPr>
                      <m:t>𝑥</m:t>
                    </m:r>
                  </m:oMath>
                </a14:m>
                <a:r>
                  <a:rPr lang="en-US" dirty="0">
                    <a:latin typeface="Arial" charset="0"/>
                    <a:ea typeface="Arial" charset="0"/>
                    <a:cs typeface="Arial" charset="0"/>
                  </a:rPr>
                  <a:t> - this is our second estimate of the solution. The process is repeated iteratively until a desired accuracy is reached.</a:t>
                </a:r>
              </a:p>
              <a:p>
                <a:pPr marL="4572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522457" y="56263"/>
                <a:ext cx="8383423" cy="6671128"/>
              </a:xfrm>
              <a:blipFill rotWithShape="0">
                <a:blip r:embed="rId3"/>
                <a:stretch>
                  <a:fillRect l="-364" t="-548" r="-1745"/>
                </a:stretch>
              </a:blipFill>
            </p:spPr>
            <p:txBody>
              <a:bodyPr/>
              <a:lstStyle/>
              <a:p>
                <a:r>
                  <a:rPr lang="en-US">
                    <a:noFill/>
                  </a:rPr>
                  <a:t> </a:t>
                </a:r>
              </a:p>
            </p:txBody>
          </p:sp>
        </mc:Fallback>
      </mc:AlternateContent>
      <p:pic>
        <p:nvPicPr>
          <p:cNvPr id="4" name="Picture 2" descr="\\172.16.3.215\data4\Graphics\Powerpoint\WILEY WORK\GILAT\Final Files\ch03\gilat_3e_fig_03_3_17.jpg"/>
          <p:cNvPicPr>
            <a:picLocks noChangeAspect="1" noChangeArrowheads="1"/>
          </p:cNvPicPr>
          <p:nvPr/>
        </p:nvPicPr>
        <p:blipFill>
          <a:blip r:embed="rId4"/>
          <a:srcRect/>
          <a:stretch>
            <a:fillRect/>
          </a:stretch>
        </p:blipFill>
        <p:spPr bwMode="auto">
          <a:xfrm>
            <a:off x="677841" y="4466206"/>
            <a:ext cx="2339148" cy="1820496"/>
          </a:xfrm>
          <a:prstGeom prst="rect">
            <a:avLst/>
          </a:prstGeom>
          <a:noFill/>
        </p:spPr>
      </p:pic>
      <p:pic>
        <p:nvPicPr>
          <p:cNvPr id="5" name="Picture 2" descr="\\172.16.3.215\data4\Graphics\Powerpoint\WILEY WORK\GILAT\Final Files\ch03\gilat_3e_fig_03_3_18.jpg"/>
          <p:cNvPicPr>
            <a:picLocks noChangeAspect="1" noChangeArrowheads="1"/>
          </p:cNvPicPr>
          <p:nvPr/>
        </p:nvPicPr>
        <p:blipFill>
          <a:blip r:embed="rId5"/>
          <a:srcRect/>
          <a:stretch>
            <a:fillRect/>
          </a:stretch>
        </p:blipFill>
        <p:spPr bwMode="auto">
          <a:xfrm>
            <a:off x="3889820" y="4466206"/>
            <a:ext cx="4255944" cy="1854059"/>
          </a:xfrm>
          <a:prstGeom prst="rect">
            <a:avLst/>
          </a:prstGeom>
          <a:noFill/>
        </p:spPr>
      </p:pic>
    </p:spTree>
    <p:extLst>
      <p:ext uri="{BB962C8B-B14F-4D97-AF65-F5344CB8AC3E}">
        <p14:creationId xmlns:p14="http://schemas.microsoft.com/office/powerpoint/2010/main" val="13479095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b="1" i="1" dirty="0">
                  <a:latin typeface="Arial" charset="0"/>
                  <a:ea typeface="Arial" charset="0"/>
                  <a:cs typeface="Arial" charset="0"/>
                </a:endParaRPr>
              </a:p>
              <a:p>
                <a:pPr marL="45720" indent="0">
                  <a:buNone/>
                </a:pPr>
                <a:r>
                  <a:rPr lang="en-US" b="1" i="1" dirty="0">
                    <a:latin typeface="Arial" charset="0"/>
                    <a:ea typeface="Arial" charset="0"/>
                    <a:cs typeface="Arial" charset="0"/>
                  </a:rPr>
                  <a:t>The Fixed-Point Iteration Method:</a:t>
                </a:r>
              </a:p>
              <a:p>
                <a:pPr marL="45720" indent="0">
                  <a:buNone/>
                </a:pPr>
                <a:endParaRPr lang="en-US" b="1" i="1" dirty="0">
                  <a:latin typeface="Arial" charset="0"/>
                  <a:ea typeface="Arial" charset="0"/>
                  <a:cs typeface="Arial" charset="0"/>
                </a:endParaRPr>
              </a:p>
              <a:p>
                <a:pPr marL="45720" indent="0">
                  <a:buNone/>
                </a:pPr>
                <a:r>
                  <a:rPr lang="en-US" dirty="0">
                    <a:latin typeface="Arial" charset="0"/>
                    <a:ea typeface="Arial" charset="0"/>
                    <a:cs typeface="Arial" charset="0"/>
                  </a:rPr>
                  <a:t>The Fixed-Point Iteration Method is prone to diverge depending on the manner in which </a:t>
                </a:r>
                <a14:m>
                  <m:oMath xmlns:m="http://schemas.openxmlformats.org/officeDocument/2006/math">
                    <m:r>
                      <a:rPr lang="en-GB" i="1">
                        <a:latin typeface="Cambria Math" charset="0"/>
                        <a:ea typeface="Arial" charset="0"/>
                        <a:cs typeface="Arial" charset="0"/>
                      </a:rPr>
                      <m:t>𝑥</m:t>
                    </m:r>
                    <m:r>
                      <a:rPr lang="en-GB" i="1">
                        <a:latin typeface="Cambria Math" charset="0"/>
                        <a:ea typeface="Arial" charset="0"/>
                        <a:cs typeface="Arial" charset="0"/>
                      </a:rPr>
                      <m:t>=</m:t>
                    </m:r>
                    <m:r>
                      <a:rPr lang="en-GB" i="1">
                        <a:latin typeface="Cambria Math" charset="0"/>
                        <a:ea typeface="Arial" charset="0"/>
                        <a:cs typeface="Arial" charset="0"/>
                      </a:rPr>
                      <m:t>𝑔</m:t>
                    </m:r>
                    <m:r>
                      <a:rPr lang="en-GB" i="1">
                        <a:latin typeface="Cambria Math" charset="0"/>
                        <a:ea typeface="Arial" charset="0"/>
                        <a:cs typeface="Arial" charset="0"/>
                      </a:rPr>
                      <m:t>(</m:t>
                    </m:r>
                    <m:r>
                      <a:rPr lang="en-GB" i="1">
                        <a:latin typeface="Cambria Math" charset="0"/>
                        <a:ea typeface="Arial" charset="0"/>
                        <a:cs typeface="Arial" charset="0"/>
                      </a:rPr>
                      <m:t>𝑥</m:t>
                    </m:r>
                    <m:r>
                      <a:rPr lang="en-GB" i="1">
                        <a:latin typeface="Cambria Math" charset="0"/>
                        <a:ea typeface="Arial" charset="0"/>
                        <a:cs typeface="Arial" charset="0"/>
                      </a:rPr>
                      <m:t>)</m:t>
                    </m:r>
                  </m:oMath>
                </a14:m>
                <a:r>
                  <a:rPr lang="en-US" dirty="0">
                    <a:latin typeface="Arial" charset="0"/>
                    <a:ea typeface="Arial" charset="0"/>
                    <a:cs typeface="Arial" charset="0"/>
                  </a:rPr>
                  <a:t> is expressed.</a:t>
                </a:r>
              </a:p>
              <a:p>
                <a:pPr marL="45720" indent="0">
                  <a:buNone/>
                </a:pPr>
                <a:endParaRPr lang="en-US" dirty="0">
                  <a:latin typeface="Arial" charset="0"/>
                  <a:ea typeface="Arial" charset="0"/>
                  <a:cs typeface="Arial" charset="0"/>
                </a:endParaRPr>
              </a:p>
              <a:p>
                <a:pPr marL="45720" indent="0">
                  <a:buNone/>
                </a:pPr>
                <a:endParaRPr lang="en-US" dirty="0">
                  <a:latin typeface="Arial" charset="0"/>
                  <a:ea typeface="Arial" charset="0"/>
                  <a:cs typeface="Arial" charset="0"/>
                </a:endParaRPr>
              </a:p>
              <a:p>
                <a:pPr marL="45720" indent="0">
                  <a:buNone/>
                </a:pPr>
                <a:endParaRPr lang="en-US" dirty="0">
                  <a:latin typeface="Arial" charset="0"/>
                  <a:ea typeface="Arial" charset="0"/>
                  <a:cs typeface="Arial" charset="0"/>
                </a:endParaRPr>
              </a:p>
              <a:p>
                <a:pPr marL="45720" indent="0">
                  <a:buNone/>
                </a:pPr>
                <a:endParaRPr lang="en-US" dirty="0">
                  <a:latin typeface="Arial" charset="0"/>
                  <a:ea typeface="Arial" charset="0"/>
                  <a:cs typeface="Arial" charset="0"/>
                </a:endParaRPr>
              </a:p>
              <a:p>
                <a:pPr marL="45720" indent="0">
                  <a:buNone/>
                </a:pPr>
                <a:endParaRPr lang="en-US" dirty="0">
                  <a:latin typeface="Arial" charset="0"/>
                  <a:ea typeface="Arial" charset="0"/>
                  <a:cs typeface="Arial" charset="0"/>
                </a:endParaRPr>
              </a:p>
              <a:p>
                <a:pPr marL="45720" indent="0">
                  <a:buNone/>
                </a:pPr>
                <a:r>
                  <a:rPr lang="en-US" dirty="0">
                    <a:latin typeface="Arial" charset="0"/>
                    <a:ea typeface="Arial" charset="0"/>
                    <a:cs typeface="Arial" charset="0"/>
                  </a:rPr>
                  <a:t>If the function is slowly varying such that in the </a:t>
                </a:r>
                <a:r>
                  <a:rPr lang="en-US" dirty="0" err="1">
                    <a:latin typeface="Arial" charset="0"/>
                    <a:ea typeface="Arial" charset="0"/>
                    <a:cs typeface="Arial" charset="0"/>
                  </a:rPr>
                  <a:t>neighbourhood</a:t>
                </a:r>
                <a:r>
                  <a:rPr lang="en-US" dirty="0">
                    <a:latin typeface="Arial" charset="0"/>
                    <a:ea typeface="Arial" charset="0"/>
                    <a:cs typeface="Arial" charset="0"/>
                  </a:rPr>
                  <a:t> of the solution: </a:t>
                </a:r>
              </a:p>
              <a:p>
                <a:pPr marL="45720" indent="0">
                  <a:buNone/>
                </a:pPr>
                <a:endParaRPr lang="en-US" dirty="0">
                  <a:latin typeface="Arial" charset="0"/>
                  <a:ea typeface="Arial" charset="0"/>
                  <a:cs typeface="Arial" charset="0"/>
                </a:endParaRPr>
              </a:p>
              <a:p>
                <a:pPr marL="45720" indent="0">
                  <a:buNone/>
                </a:pPr>
                <a:endParaRPr lang="en-US" dirty="0">
                  <a:latin typeface="Arial" charset="0"/>
                  <a:ea typeface="Arial" charset="0"/>
                  <a:cs typeface="Arial" charset="0"/>
                </a:endParaRPr>
              </a:p>
              <a:p>
                <a:pPr marL="45720" indent="0">
                  <a:buNone/>
                </a:pPr>
                <a:r>
                  <a:rPr lang="en-US" dirty="0">
                    <a:latin typeface="Arial" charset="0"/>
                    <a:ea typeface="Arial" charset="0"/>
                    <a:cs typeface="Arial" charset="0"/>
                  </a:rPr>
                  <a:t>then the process will converge to the correct solution.</a:t>
                </a:r>
              </a:p>
              <a:p>
                <a:pPr marL="4572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522457" y="56263"/>
                <a:ext cx="8383423" cy="6671128"/>
              </a:xfrm>
              <a:blipFill rotWithShape="0">
                <a:blip r:embed="rId2"/>
                <a:stretch>
                  <a:fillRect l="-364" r="-145"/>
                </a:stretch>
              </a:blipFill>
            </p:spPr>
            <p:txBody>
              <a:bodyPr/>
              <a:lstStyle/>
              <a:p>
                <a:r>
                  <a:rPr lang="en-US">
                    <a:noFill/>
                  </a:rPr>
                  <a:t> </a:t>
                </a:r>
              </a:p>
            </p:txBody>
          </p:sp>
        </mc:Fallback>
      </mc:AlternateContent>
      <p:pic>
        <p:nvPicPr>
          <p:cNvPr id="4" name="Picture 2" descr="\\172.16.3.215\data4\Graphics\Powerpoint\WILEY WORK\GILAT\Final Files\ch03\gilat_3e_fig_03_3_19.jpg"/>
          <p:cNvPicPr>
            <a:picLocks noChangeAspect="1" noChangeArrowheads="1"/>
          </p:cNvPicPr>
          <p:nvPr/>
        </p:nvPicPr>
        <p:blipFill>
          <a:blip r:embed="rId3"/>
          <a:srcRect/>
          <a:stretch>
            <a:fillRect/>
          </a:stretch>
        </p:blipFill>
        <p:spPr bwMode="auto">
          <a:xfrm>
            <a:off x="2133597" y="2220066"/>
            <a:ext cx="4991947" cy="2075335"/>
          </a:xfrm>
          <a:prstGeom prst="rect">
            <a:avLst/>
          </a:prstGeom>
          <a:noFill/>
        </p:spPr>
      </p:pic>
      <p:pic>
        <p:nvPicPr>
          <p:cNvPr id="5" name="Picture 2" descr="\\172.16.3.215\data4\Graphics\Powerpoint\WILEY WORK\GILAT\Final Files\ch03\gilat_3e_eq_03_30.jpg"/>
          <p:cNvPicPr>
            <a:picLocks noChangeAspect="1" noChangeArrowheads="1"/>
          </p:cNvPicPr>
          <p:nvPr/>
        </p:nvPicPr>
        <p:blipFill>
          <a:blip r:embed="rId4"/>
          <a:stretch>
            <a:fillRect/>
          </a:stretch>
        </p:blipFill>
        <p:spPr bwMode="auto">
          <a:xfrm>
            <a:off x="2133597" y="5204717"/>
            <a:ext cx="4917440" cy="727078"/>
          </a:xfrm>
          <a:prstGeom prst="rect">
            <a:avLst/>
          </a:prstGeom>
          <a:noFill/>
        </p:spPr>
      </p:pic>
    </p:spTree>
    <p:extLst>
      <p:ext uri="{BB962C8B-B14F-4D97-AF65-F5344CB8AC3E}">
        <p14:creationId xmlns:p14="http://schemas.microsoft.com/office/powerpoint/2010/main" val="7853279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b="1" i="1" dirty="0">
                  <a:latin typeface="Arial" charset="0"/>
                  <a:ea typeface="Arial" charset="0"/>
                  <a:cs typeface="Arial" charset="0"/>
                </a:endParaRPr>
              </a:p>
              <a:p>
                <a:pPr marL="45720" indent="0">
                  <a:buNone/>
                </a:pPr>
                <a:r>
                  <a:rPr lang="en-US" b="1" i="1" dirty="0">
                    <a:latin typeface="Arial" charset="0"/>
                    <a:ea typeface="Arial" charset="0"/>
                    <a:cs typeface="Arial" charset="0"/>
                  </a:rPr>
                  <a:t>The Fixed-Point Iteration Method:</a:t>
                </a:r>
              </a:p>
              <a:p>
                <a:pPr marL="45720" indent="0">
                  <a:buNone/>
                </a:pPr>
                <a:endParaRPr lang="en-US" b="1" i="1" dirty="0">
                  <a:latin typeface="Arial" charset="0"/>
                  <a:ea typeface="Arial" charset="0"/>
                  <a:cs typeface="Arial" charset="0"/>
                </a:endParaRPr>
              </a:p>
              <a:p>
                <a:pPr marL="45720" indent="0">
                  <a:buNone/>
                </a:pPr>
                <a:r>
                  <a:rPr lang="en-US" dirty="0">
                    <a:latin typeface="Arial" charset="0"/>
                    <a:ea typeface="Arial" charset="0"/>
                    <a:cs typeface="Arial" charset="0"/>
                  </a:rPr>
                  <a:t>Consider:</a:t>
                </a:r>
              </a:p>
              <a:p>
                <a:pPr marL="45720" indent="0">
                  <a:buNone/>
                </a:pPr>
                <a:endParaRPr lang="en-US" dirty="0">
                  <a:latin typeface="Arial" charset="0"/>
                  <a:ea typeface="Arial" charset="0"/>
                  <a:cs typeface="Arial" charset="0"/>
                </a:endParaRPr>
              </a:p>
              <a:p>
                <a:pPr marL="45720" indent="0">
                  <a:buNone/>
                </a:pPr>
                <a:endParaRPr lang="en-US" dirty="0">
                  <a:latin typeface="Arial" charset="0"/>
                  <a:ea typeface="Arial" charset="0"/>
                  <a:cs typeface="Arial" charset="0"/>
                </a:endParaRPr>
              </a:p>
              <a:p>
                <a:pPr marL="45720" indent="0">
                  <a:buNone/>
                </a:pPr>
                <a:r>
                  <a:rPr lang="en-US" dirty="0">
                    <a:latin typeface="Arial" charset="0"/>
                    <a:ea typeface="Arial" charset="0"/>
                    <a:cs typeface="Arial" charset="0"/>
                  </a:rPr>
                  <a:t>We can write </a:t>
                </a:r>
                <a14:m>
                  <m:oMath xmlns:m="http://schemas.openxmlformats.org/officeDocument/2006/math">
                    <m:r>
                      <a:rPr lang="en-GB" b="0" i="1" smtClean="0">
                        <a:latin typeface="Cambria Math" charset="0"/>
                        <a:ea typeface="Arial" charset="0"/>
                        <a:cs typeface="Arial" charset="0"/>
                      </a:rPr>
                      <m:t>𝑥</m:t>
                    </m:r>
                    <m:r>
                      <a:rPr lang="en-GB" b="0" i="1" smtClean="0">
                        <a:latin typeface="Cambria Math" charset="0"/>
                        <a:ea typeface="Arial" charset="0"/>
                        <a:cs typeface="Arial" charset="0"/>
                      </a:rPr>
                      <m:t>=</m:t>
                    </m:r>
                    <m:r>
                      <a:rPr lang="en-GB" b="0" i="1" smtClean="0">
                        <a:latin typeface="Cambria Math" charset="0"/>
                        <a:ea typeface="Arial" charset="0"/>
                        <a:cs typeface="Arial" charset="0"/>
                      </a:rPr>
                      <m:t>𝑔</m:t>
                    </m:r>
                    <m:r>
                      <a:rPr lang="en-GB" b="0" i="1" smtClean="0">
                        <a:latin typeface="Cambria Math" charset="0"/>
                        <a:ea typeface="Arial" charset="0"/>
                        <a:cs typeface="Arial" charset="0"/>
                      </a:rPr>
                      <m:t>(</m:t>
                    </m:r>
                    <m:r>
                      <a:rPr lang="en-GB" b="0" i="1" smtClean="0">
                        <a:latin typeface="Cambria Math" charset="0"/>
                        <a:ea typeface="Arial" charset="0"/>
                        <a:cs typeface="Arial" charset="0"/>
                      </a:rPr>
                      <m:t>𝑥</m:t>
                    </m:r>
                    <m:r>
                      <a:rPr lang="en-GB" b="0" i="1" smtClean="0">
                        <a:latin typeface="Cambria Math" charset="0"/>
                        <a:ea typeface="Arial" charset="0"/>
                        <a:cs typeface="Arial" charset="0"/>
                      </a:rPr>
                      <m:t>)</m:t>
                    </m:r>
                  </m:oMath>
                </a14:m>
                <a:r>
                  <a:rPr lang="en-US" dirty="0">
                    <a:latin typeface="Arial" charset="0"/>
                    <a:ea typeface="Arial" charset="0"/>
                    <a:cs typeface="Arial" charset="0"/>
                  </a:rPr>
                  <a:t> in a number of different ways:</a:t>
                </a:r>
              </a:p>
              <a:p>
                <a:pPr marL="45720" indent="0">
                  <a:buNone/>
                </a:pPr>
                <a:endParaRPr lang="en-US" dirty="0">
                  <a:latin typeface="Arial" charset="0"/>
                  <a:ea typeface="Arial" charset="0"/>
                  <a:cs typeface="Arial" charset="0"/>
                </a:endParaRPr>
              </a:p>
              <a:p>
                <a:pPr marL="45720" indent="0">
                  <a:buNone/>
                </a:pPr>
                <a14:m>
                  <m:oMathPara xmlns:m="http://schemas.openxmlformats.org/officeDocument/2006/math">
                    <m:oMathParaPr>
                      <m:jc m:val="centerGroup"/>
                    </m:oMathParaPr>
                    <m:oMath xmlns:m="http://schemas.openxmlformats.org/officeDocument/2006/math">
                      <m:r>
                        <a:rPr lang="en-GB" b="0" i="1" smtClean="0">
                          <a:latin typeface="Cambria Math" charset="0"/>
                          <a:ea typeface="Arial" charset="0"/>
                          <a:cs typeface="Arial" charset="0"/>
                        </a:rPr>
                        <m:t>𝑥</m:t>
                      </m:r>
                      <m:r>
                        <a:rPr lang="en-GB" b="0" i="1" smtClean="0">
                          <a:latin typeface="Cambria Math" charset="0"/>
                          <a:ea typeface="Arial" charset="0"/>
                          <a:cs typeface="Arial" charset="0"/>
                        </a:rPr>
                        <m:t>=</m:t>
                      </m:r>
                      <m:f>
                        <m:fPr>
                          <m:ctrlPr>
                            <a:rPr lang="bg-BG" b="0" i="1" smtClean="0">
                              <a:latin typeface="Cambria Math" panose="02040503050406030204" pitchFamily="18" charset="0"/>
                              <a:ea typeface="Arial" charset="0"/>
                              <a:cs typeface="Arial" charset="0"/>
                            </a:rPr>
                          </m:ctrlPr>
                        </m:fPr>
                        <m:num>
                          <m:r>
                            <a:rPr lang="en-GB" b="0" i="1" smtClean="0">
                              <a:latin typeface="Cambria Math" charset="0"/>
                              <a:ea typeface="Arial" charset="0"/>
                              <a:cs typeface="Arial" charset="0"/>
                            </a:rPr>
                            <m:t>5−</m:t>
                          </m:r>
                          <m:r>
                            <a:rPr lang="en-GB" b="0" i="1" smtClean="0">
                              <a:latin typeface="Cambria Math" charset="0"/>
                              <a:ea typeface="Arial" charset="0"/>
                              <a:cs typeface="Arial" charset="0"/>
                            </a:rPr>
                            <m:t>𝑥</m:t>
                          </m:r>
                          <m:sSup>
                            <m:sSupPr>
                              <m:ctrlPr>
                                <a:rPr lang="en-GB" b="0" i="1" smtClean="0">
                                  <a:latin typeface="Cambria Math" panose="02040503050406030204" pitchFamily="18" charset="0"/>
                                  <a:ea typeface="Arial" charset="0"/>
                                  <a:cs typeface="Arial" charset="0"/>
                                </a:rPr>
                              </m:ctrlPr>
                            </m:sSupPr>
                            <m:e>
                              <m:r>
                                <a:rPr lang="en-GB" b="0" i="1" smtClean="0">
                                  <a:latin typeface="Cambria Math" charset="0"/>
                                  <a:ea typeface="Arial" charset="0"/>
                                  <a:cs typeface="Arial" charset="0"/>
                                </a:rPr>
                                <m:t>𝑒</m:t>
                              </m:r>
                            </m:e>
                            <m:sup>
                              <m:r>
                                <a:rPr lang="en-GB" b="0" i="1" smtClean="0">
                                  <a:latin typeface="Cambria Math" charset="0"/>
                                  <a:ea typeface="Arial" charset="0"/>
                                  <a:cs typeface="Arial" charset="0"/>
                                </a:rPr>
                                <m:t>0.5</m:t>
                              </m:r>
                              <m:r>
                                <a:rPr lang="en-GB" b="0" i="1" smtClean="0">
                                  <a:latin typeface="Cambria Math" charset="0"/>
                                  <a:ea typeface="Arial" charset="0"/>
                                  <a:cs typeface="Arial" charset="0"/>
                                </a:rPr>
                                <m:t>𝑥</m:t>
                              </m:r>
                            </m:sup>
                          </m:sSup>
                        </m:num>
                        <m:den>
                          <m:r>
                            <a:rPr lang="en-GB" b="0" i="1" smtClean="0">
                              <a:latin typeface="Cambria Math" charset="0"/>
                              <a:ea typeface="Arial" charset="0"/>
                              <a:cs typeface="Arial" charset="0"/>
                            </a:rPr>
                            <m:t>1.2</m:t>
                          </m:r>
                        </m:den>
                      </m:f>
                    </m:oMath>
                  </m:oMathPara>
                </a14:m>
                <a:endParaRPr lang="en-US" dirty="0">
                  <a:latin typeface="Arial" charset="0"/>
                  <a:ea typeface="Arial" charset="0"/>
                  <a:cs typeface="Arial" charset="0"/>
                </a:endParaRPr>
              </a:p>
              <a:p>
                <a:pPr marL="45720" indent="0">
                  <a:buNone/>
                </a:pPr>
                <a:r>
                  <a:rPr lang="en-US" dirty="0">
                    <a:latin typeface="Arial" charset="0"/>
                    <a:ea typeface="Arial" charset="0"/>
                    <a:cs typeface="Arial" charset="0"/>
                  </a:rPr>
                  <a:t>or</a:t>
                </a:r>
              </a:p>
              <a:p>
                <a:pPr marL="45720" indent="0">
                  <a:buNone/>
                </a:pPr>
                <a14:m>
                  <m:oMathPara xmlns:m="http://schemas.openxmlformats.org/officeDocument/2006/math">
                    <m:oMathParaPr>
                      <m:jc m:val="centerGroup"/>
                    </m:oMathParaPr>
                    <m:oMath xmlns:m="http://schemas.openxmlformats.org/officeDocument/2006/math">
                      <m:r>
                        <a:rPr lang="en-GB" b="0" i="1" smtClean="0">
                          <a:latin typeface="Cambria Math" charset="0"/>
                          <a:ea typeface="Arial" charset="0"/>
                          <a:cs typeface="Arial" charset="0"/>
                        </a:rPr>
                        <m:t>𝑥</m:t>
                      </m:r>
                      <m:r>
                        <a:rPr lang="en-GB" b="0" i="1" smtClean="0">
                          <a:latin typeface="Cambria Math" charset="0"/>
                          <a:ea typeface="Arial" charset="0"/>
                          <a:cs typeface="Arial" charset="0"/>
                        </a:rPr>
                        <m:t>=</m:t>
                      </m:r>
                      <m:f>
                        <m:fPr>
                          <m:ctrlPr>
                            <a:rPr lang="bg-BG" b="0" i="1" smtClean="0">
                              <a:latin typeface="Cambria Math" panose="02040503050406030204" pitchFamily="18" charset="0"/>
                              <a:ea typeface="Arial" charset="0"/>
                              <a:cs typeface="Arial" charset="0"/>
                            </a:rPr>
                          </m:ctrlPr>
                        </m:fPr>
                        <m:num>
                          <m:r>
                            <a:rPr lang="en-GB" b="0" i="1" smtClean="0">
                              <a:latin typeface="Cambria Math" charset="0"/>
                              <a:ea typeface="Arial" charset="0"/>
                              <a:cs typeface="Arial" charset="0"/>
                            </a:rPr>
                            <m:t>5</m:t>
                          </m:r>
                        </m:num>
                        <m:den>
                          <m:sSup>
                            <m:sSupPr>
                              <m:ctrlPr>
                                <a:rPr lang="bg-BG" b="0" i="1" smtClean="0">
                                  <a:latin typeface="Cambria Math" panose="02040503050406030204" pitchFamily="18" charset="0"/>
                                  <a:ea typeface="Arial" charset="0"/>
                                  <a:cs typeface="Arial" charset="0"/>
                                </a:rPr>
                              </m:ctrlPr>
                            </m:sSupPr>
                            <m:e>
                              <m:r>
                                <a:rPr lang="en-GB" b="0" i="1" smtClean="0">
                                  <a:latin typeface="Cambria Math" charset="0"/>
                                  <a:ea typeface="Arial" charset="0"/>
                                  <a:cs typeface="Arial" charset="0"/>
                                </a:rPr>
                                <m:t>𝑒</m:t>
                              </m:r>
                            </m:e>
                            <m:sup>
                              <m:r>
                                <a:rPr lang="en-GB" b="0" i="1" smtClean="0">
                                  <a:latin typeface="Cambria Math" charset="0"/>
                                  <a:ea typeface="Arial" charset="0"/>
                                  <a:cs typeface="Arial" charset="0"/>
                                </a:rPr>
                                <m:t>0.5</m:t>
                              </m:r>
                              <m:r>
                                <a:rPr lang="en-GB" b="0" i="1" smtClean="0">
                                  <a:latin typeface="Cambria Math" charset="0"/>
                                  <a:ea typeface="Arial" charset="0"/>
                                  <a:cs typeface="Arial" charset="0"/>
                                </a:rPr>
                                <m:t>𝑥</m:t>
                              </m:r>
                            </m:sup>
                          </m:sSup>
                          <m:r>
                            <a:rPr lang="en-GB" b="0" i="1" smtClean="0">
                              <a:latin typeface="Cambria Math" charset="0"/>
                              <a:ea typeface="Arial" charset="0"/>
                              <a:cs typeface="Arial" charset="0"/>
                            </a:rPr>
                            <m:t>+1.2</m:t>
                          </m:r>
                        </m:den>
                      </m:f>
                    </m:oMath>
                  </m:oMathPara>
                </a14:m>
                <a:endParaRPr lang="en-US" dirty="0">
                  <a:latin typeface="Arial" charset="0"/>
                  <a:ea typeface="Arial" charset="0"/>
                  <a:cs typeface="Arial" charset="0"/>
                </a:endParaRPr>
              </a:p>
              <a:p>
                <a:pPr marL="45720" indent="0">
                  <a:buNone/>
                </a:pPr>
                <a:r>
                  <a:rPr lang="en-US" dirty="0">
                    <a:latin typeface="Arial" charset="0"/>
                    <a:ea typeface="Arial" charset="0"/>
                    <a:cs typeface="Arial" charset="0"/>
                  </a:rPr>
                  <a:t>or</a:t>
                </a:r>
              </a:p>
              <a:p>
                <a:pPr marL="45720" indent="0">
                  <a:buNone/>
                </a:pPr>
                <a14:m>
                  <m:oMathPara xmlns:m="http://schemas.openxmlformats.org/officeDocument/2006/math">
                    <m:oMathParaPr>
                      <m:jc m:val="centerGroup"/>
                    </m:oMathParaPr>
                    <m:oMath xmlns:m="http://schemas.openxmlformats.org/officeDocument/2006/math">
                      <m:r>
                        <a:rPr lang="en-GB" b="0" i="1" smtClean="0">
                          <a:latin typeface="Cambria Math" charset="0"/>
                          <a:ea typeface="Arial" charset="0"/>
                          <a:cs typeface="Arial" charset="0"/>
                        </a:rPr>
                        <m:t>𝑥</m:t>
                      </m:r>
                      <m:r>
                        <a:rPr lang="en-GB" b="0" i="1" smtClean="0">
                          <a:latin typeface="Cambria Math" charset="0"/>
                          <a:ea typeface="Arial" charset="0"/>
                          <a:cs typeface="Arial" charset="0"/>
                        </a:rPr>
                        <m:t>=</m:t>
                      </m:r>
                      <m:f>
                        <m:fPr>
                          <m:ctrlPr>
                            <a:rPr lang="bg-BG" b="0" i="1" smtClean="0">
                              <a:latin typeface="Cambria Math" panose="02040503050406030204" pitchFamily="18" charset="0"/>
                              <a:ea typeface="Arial" charset="0"/>
                              <a:cs typeface="Arial" charset="0"/>
                            </a:rPr>
                          </m:ctrlPr>
                        </m:fPr>
                        <m:num>
                          <m:r>
                            <a:rPr lang="en-GB" b="0" i="1" smtClean="0">
                              <a:latin typeface="Cambria Math" charset="0"/>
                              <a:ea typeface="Arial" charset="0"/>
                              <a:cs typeface="Arial" charset="0"/>
                            </a:rPr>
                            <m:t>5−1.2</m:t>
                          </m:r>
                          <m:r>
                            <a:rPr lang="en-GB" b="0" i="1" smtClean="0">
                              <a:latin typeface="Cambria Math" charset="0"/>
                              <a:ea typeface="Arial" charset="0"/>
                              <a:cs typeface="Arial" charset="0"/>
                            </a:rPr>
                            <m:t>𝑥</m:t>
                          </m:r>
                        </m:num>
                        <m:den>
                          <m:sSup>
                            <m:sSupPr>
                              <m:ctrlPr>
                                <a:rPr lang="bg-BG" b="0" i="1" smtClean="0">
                                  <a:latin typeface="Cambria Math" panose="02040503050406030204" pitchFamily="18" charset="0"/>
                                  <a:ea typeface="Arial" charset="0"/>
                                  <a:cs typeface="Arial" charset="0"/>
                                </a:rPr>
                              </m:ctrlPr>
                            </m:sSupPr>
                            <m:e>
                              <m:r>
                                <a:rPr lang="en-GB" b="0" i="1" smtClean="0">
                                  <a:latin typeface="Cambria Math" charset="0"/>
                                  <a:ea typeface="Arial" charset="0"/>
                                  <a:cs typeface="Arial" charset="0"/>
                                </a:rPr>
                                <m:t>𝑒</m:t>
                              </m:r>
                            </m:e>
                            <m:sup>
                              <m:r>
                                <a:rPr lang="en-GB" b="0" i="1" smtClean="0">
                                  <a:latin typeface="Cambria Math" charset="0"/>
                                  <a:ea typeface="Arial" charset="0"/>
                                  <a:cs typeface="Arial" charset="0"/>
                                </a:rPr>
                                <m:t>0.5</m:t>
                              </m:r>
                              <m:r>
                                <a:rPr lang="en-GB" b="0" i="1" smtClean="0">
                                  <a:latin typeface="Cambria Math" charset="0"/>
                                  <a:ea typeface="Arial" charset="0"/>
                                  <a:cs typeface="Arial" charset="0"/>
                                </a:rPr>
                                <m:t>𝑥</m:t>
                              </m:r>
                            </m:sup>
                          </m:sSup>
                        </m:den>
                      </m:f>
                    </m:oMath>
                  </m:oMathPara>
                </a14:m>
                <a:endParaRPr lang="en-US" dirty="0">
                  <a:latin typeface="Arial" charset="0"/>
                  <a:ea typeface="Arial" charset="0"/>
                  <a:cs typeface="Arial" charset="0"/>
                </a:endParaRPr>
              </a:p>
              <a:p>
                <a:pPr marL="45720" indent="0">
                  <a:buNone/>
                </a:pPr>
                <a:endParaRPr lang="en-US" dirty="0">
                  <a:latin typeface="Arial" charset="0"/>
                  <a:ea typeface="Arial" charset="0"/>
                  <a:cs typeface="Arial" charset="0"/>
                </a:endParaRPr>
              </a:p>
              <a:p>
                <a:pPr marL="45720" indent="0">
                  <a:buNone/>
                </a:pPr>
                <a:endParaRPr lang="en-US" dirty="0">
                  <a:latin typeface="Arial" charset="0"/>
                  <a:ea typeface="Arial" charset="0"/>
                  <a:cs typeface="Arial" charset="0"/>
                </a:endParaRPr>
              </a:p>
              <a:p>
                <a:pPr marL="4572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522457" y="56263"/>
                <a:ext cx="8383423" cy="6671128"/>
              </a:xfrm>
              <a:blipFill rotWithShape="0">
                <a:blip r:embed="rId5"/>
                <a:stretch>
                  <a:fillRect l="-364"/>
                </a:stretch>
              </a:blipFill>
            </p:spPr>
            <p:txBody>
              <a:bodyPr/>
              <a:lstStyle/>
              <a:p>
                <a:r>
                  <a:rPr lang="en-US">
                    <a:noFill/>
                  </a:rPr>
                  <a:t> </a:t>
                </a:r>
              </a:p>
            </p:txBody>
          </p:sp>
        </mc:Fallback>
      </mc:AlternateContent>
      <p:pic>
        <p:nvPicPr>
          <p:cNvPr id="4" name="Picture 2" descr="\\172.16.3.215\data4\Graphics\Powerpoint\WILEY WORK\GILAT\Final Files\ch03\gilat_3e_eq_03_31.jpg"/>
          <p:cNvPicPr>
            <a:picLocks noChangeAspect="1" noChangeArrowheads="1"/>
          </p:cNvPicPr>
          <p:nvPr/>
        </p:nvPicPr>
        <p:blipFill>
          <a:blip r:embed="rId6"/>
          <a:stretch>
            <a:fillRect/>
          </a:stretch>
        </p:blipFill>
        <p:spPr bwMode="auto">
          <a:xfrm>
            <a:off x="697653" y="2148079"/>
            <a:ext cx="6537960" cy="368927"/>
          </a:xfrm>
          <a:prstGeom prst="rect">
            <a:avLst/>
          </a:prstGeom>
          <a:noFill/>
        </p:spPr>
      </p:pic>
    </p:spTree>
    <p:extLst>
      <p:ext uri="{BB962C8B-B14F-4D97-AF65-F5344CB8AC3E}">
        <p14:creationId xmlns:p14="http://schemas.microsoft.com/office/powerpoint/2010/main" val="2678792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b="1" i="1" dirty="0">
                  <a:latin typeface="Arial" charset="0"/>
                  <a:ea typeface="Arial" charset="0"/>
                  <a:cs typeface="Arial" charset="0"/>
                </a:endParaRPr>
              </a:p>
              <a:p>
                <a:pPr marL="45720" indent="0">
                  <a:buNone/>
                </a:pPr>
                <a:r>
                  <a:rPr lang="en-US" b="1" i="1" dirty="0">
                    <a:latin typeface="Arial" charset="0"/>
                    <a:ea typeface="Arial" charset="0"/>
                    <a:cs typeface="Arial" charset="0"/>
                  </a:rPr>
                  <a:t>The Fixed-Point Iteration Method:</a:t>
                </a:r>
              </a:p>
              <a:p>
                <a:pPr marL="45720" indent="0">
                  <a:buNone/>
                </a:pPr>
                <a:endParaRPr lang="en-US" b="1" i="1" dirty="0">
                  <a:latin typeface="Arial" charset="0"/>
                  <a:ea typeface="Arial" charset="0"/>
                  <a:cs typeface="Arial" charset="0"/>
                </a:endParaRPr>
              </a:p>
              <a:p>
                <a:pPr marL="45720" indent="0">
                  <a:buNone/>
                </a:pPr>
                <a:endParaRPr lang="en-US" dirty="0">
                  <a:latin typeface="Arial" charset="0"/>
                  <a:ea typeface="Arial" charset="0"/>
                  <a:cs typeface="Arial" charset="0"/>
                </a:endParaRPr>
              </a:p>
              <a:p>
                <a:pPr marL="45720" indent="0">
                  <a:buNone/>
                </a:pPr>
                <a:r>
                  <a:rPr lang="en-US" dirty="0">
                    <a:latin typeface="Arial" charset="0"/>
                    <a:ea typeface="Arial" charset="0"/>
                    <a:cs typeface="Arial" charset="0"/>
                  </a:rPr>
                  <a:t>Only when expressed as the second option do we get  </a:t>
                </a:r>
                <a:br>
                  <a:rPr lang="en-US" dirty="0">
                    <a:latin typeface="Arial" charset="0"/>
                    <a:ea typeface="Arial" charset="0"/>
                    <a:cs typeface="Arial" charset="0"/>
                  </a:rPr>
                </a:br>
                <a:br>
                  <a:rPr lang="en-US" dirty="0">
                    <a:latin typeface="Arial" charset="0"/>
                    <a:ea typeface="Arial" charset="0"/>
                    <a:cs typeface="Arial" charset="0"/>
                  </a:rPr>
                </a:br>
                <a14:m>
                  <m:oMathPara xmlns:m="http://schemas.openxmlformats.org/officeDocument/2006/math">
                    <m:oMathParaPr>
                      <m:jc m:val="centerGroup"/>
                    </m:oMathParaPr>
                    <m:oMath xmlns:m="http://schemas.openxmlformats.org/officeDocument/2006/math">
                      <m:d>
                        <m:dPr>
                          <m:begChr m:val="|"/>
                          <m:endChr m:val="|"/>
                          <m:ctrlPr>
                            <a:rPr lang="hr-HR" i="1" smtClean="0">
                              <a:latin typeface="Cambria Math" panose="02040503050406030204" pitchFamily="18" charset="0"/>
                              <a:ea typeface="Arial" charset="0"/>
                              <a:cs typeface="Arial" charset="0"/>
                            </a:rPr>
                          </m:ctrlPr>
                        </m:dPr>
                        <m:e>
                          <m:r>
                            <a:rPr lang="en-GB" b="0" i="1" smtClean="0">
                              <a:latin typeface="Cambria Math" charset="0"/>
                              <a:ea typeface="Arial" charset="0"/>
                              <a:cs typeface="Arial" charset="0"/>
                            </a:rPr>
                            <m:t>𝑔</m:t>
                          </m:r>
                          <m:r>
                            <a:rPr lang="en-GB" b="0" i="1" smtClean="0">
                              <a:latin typeface="Cambria Math" charset="0"/>
                              <a:ea typeface="Arial" charset="0"/>
                              <a:cs typeface="Arial" charset="0"/>
                            </a:rPr>
                            <m:t>′(</m:t>
                          </m:r>
                          <m:r>
                            <a:rPr lang="en-GB" b="0" i="1" smtClean="0">
                              <a:latin typeface="Cambria Math" charset="0"/>
                              <a:ea typeface="Arial" charset="0"/>
                              <a:cs typeface="Arial" charset="0"/>
                            </a:rPr>
                            <m:t>𝑥</m:t>
                          </m:r>
                          <m:r>
                            <a:rPr lang="en-GB" b="0" i="1" smtClean="0">
                              <a:latin typeface="Cambria Math" charset="0"/>
                              <a:ea typeface="Arial" charset="0"/>
                              <a:cs typeface="Arial" charset="0"/>
                            </a:rPr>
                            <m:t>)</m:t>
                          </m:r>
                        </m:e>
                      </m:d>
                      <m:r>
                        <a:rPr lang="en-GB" b="0" i="1" smtClean="0">
                          <a:latin typeface="Cambria Math" charset="0"/>
                          <a:ea typeface="Arial" charset="0"/>
                          <a:cs typeface="Arial" charset="0"/>
                        </a:rPr>
                        <m:t>&lt;1;</m:t>
                      </m:r>
                      <m:r>
                        <a:rPr lang="en-GB" b="0" i="1" smtClean="0">
                          <a:latin typeface="Cambria Math" charset="0"/>
                          <a:ea typeface="Arial" charset="0"/>
                          <a:cs typeface="Arial" charset="0"/>
                        </a:rPr>
                        <m:t>𝑥</m:t>
                      </m:r>
                      <m:r>
                        <a:rPr lang="en-GB" b="0" i="1" smtClean="0">
                          <a:latin typeface="Cambria Math" charset="0"/>
                          <a:ea typeface="Arial" charset="0"/>
                          <a:cs typeface="Arial" charset="0"/>
                        </a:rPr>
                        <m:t>=1, 2</m:t>
                      </m:r>
                    </m:oMath>
                  </m:oMathPara>
                </a14:m>
                <a:endParaRPr lang="en-US" i="1" dirty="0">
                  <a:latin typeface="Arial" charset="0"/>
                  <a:ea typeface="Arial" charset="0"/>
                  <a:cs typeface="Arial" charset="0"/>
                </a:endParaRPr>
              </a:p>
              <a:p>
                <a:pPr marL="45720" indent="0">
                  <a:buNone/>
                </a:pPr>
                <a:endParaRPr lang="en-US" b="1" i="1" dirty="0">
                  <a:latin typeface="Arial" charset="0"/>
                  <a:ea typeface="Arial" charset="0"/>
                  <a:cs typeface="Arial" charset="0"/>
                </a:endParaRPr>
              </a:p>
              <a:p>
                <a:pPr marL="45720" indent="0">
                  <a:buNone/>
                </a:pPr>
                <a:r>
                  <a:rPr lang="en-US" dirty="0"/>
                  <a:t>Hence, when expressed in this form the method converges:</a:t>
                </a:r>
              </a:p>
              <a:p>
                <a:pPr marL="45720" indent="0">
                  <a:buNone/>
                </a:pPr>
                <a:endParaRPr lang="en-US" dirty="0"/>
              </a:p>
              <a:p>
                <a:pPr marL="45720" indent="0">
                  <a:buNone/>
                </a:pPr>
                <a14:m>
                  <m:oMathPara xmlns:m="http://schemas.openxmlformats.org/officeDocument/2006/math">
                    <m:oMathParaPr>
                      <m:jc m:val="centerGroup"/>
                    </m:oMathParaPr>
                    <m:oMath xmlns:m="http://schemas.openxmlformats.org/officeDocument/2006/math">
                      <m:r>
                        <a:rPr lang="en-GB" i="1">
                          <a:latin typeface="Cambria Math" charset="0"/>
                          <a:ea typeface="Arial" charset="0"/>
                          <a:cs typeface="Arial" charset="0"/>
                        </a:rPr>
                        <m:t>𝑥</m:t>
                      </m:r>
                      <m:r>
                        <a:rPr lang="en-GB" i="1">
                          <a:latin typeface="Cambria Math" charset="0"/>
                          <a:ea typeface="Arial" charset="0"/>
                          <a:cs typeface="Arial" charset="0"/>
                        </a:rPr>
                        <m:t>=</m:t>
                      </m:r>
                      <m:f>
                        <m:fPr>
                          <m:ctrlPr>
                            <a:rPr lang="bg-BG" i="1">
                              <a:latin typeface="Cambria Math" panose="02040503050406030204" pitchFamily="18" charset="0"/>
                              <a:ea typeface="Arial" charset="0"/>
                              <a:cs typeface="Arial" charset="0"/>
                            </a:rPr>
                          </m:ctrlPr>
                        </m:fPr>
                        <m:num>
                          <m:r>
                            <a:rPr lang="en-GB" i="1">
                              <a:latin typeface="Cambria Math" charset="0"/>
                              <a:ea typeface="Arial" charset="0"/>
                              <a:cs typeface="Arial" charset="0"/>
                            </a:rPr>
                            <m:t>5</m:t>
                          </m:r>
                        </m:num>
                        <m:den>
                          <m:sSup>
                            <m:sSupPr>
                              <m:ctrlPr>
                                <a:rPr lang="bg-BG" i="1">
                                  <a:latin typeface="Cambria Math" panose="02040503050406030204" pitchFamily="18" charset="0"/>
                                  <a:ea typeface="Arial" charset="0"/>
                                  <a:cs typeface="Arial" charset="0"/>
                                </a:rPr>
                              </m:ctrlPr>
                            </m:sSupPr>
                            <m:e>
                              <m:r>
                                <a:rPr lang="en-GB" i="1">
                                  <a:latin typeface="Cambria Math" charset="0"/>
                                  <a:ea typeface="Arial" charset="0"/>
                                  <a:cs typeface="Arial" charset="0"/>
                                </a:rPr>
                                <m:t>𝑒</m:t>
                              </m:r>
                            </m:e>
                            <m:sup>
                              <m:r>
                                <a:rPr lang="en-GB" i="1">
                                  <a:latin typeface="Cambria Math" charset="0"/>
                                  <a:ea typeface="Arial" charset="0"/>
                                  <a:cs typeface="Arial" charset="0"/>
                                </a:rPr>
                                <m:t>0.5</m:t>
                              </m:r>
                              <m:r>
                                <a:rPr lang="en-GB" i="1">
                                  <a:latin typeface="Cambria Math" charset="0"/>
                                  <a:ea typeface="Arial" charset="0"/>
                                  <a:cs typeface="Arial" charset="0"/>
                                </a:rPr>
                                <m:t>𝑥</m:t>
                              </m:r>
                            </m:sup>
                          </m:sSup>
                          <m:r>
                            <a:rPr lang="en-GB" i="1">
                              <a:latin typeface="Cambria Math" charset="0"/>
                              <a:ea typeface="Arial" charset="0"/>
                              <a:cs typeface="Arial" charset="0"/>
                            </a:rPr>
                            <m:t>+1.2</m:t>
                          </m:r>
                        </m:den>
                      </m:f>
                    </m:oMath>
                  </m:oMathPara>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522457" y="56263"/>
                <a:ext cx="8383423" cy="6671128"/>
              </a:xfrm>
              <a:blipFill rotWithShape="0">
                <a:blip r:embed="rId2"/>
                <a:stretch>
                  <a:fillRect l="-364"/>
                </a:stretch>
              </a:blipFill>
            </p:spPr>
            <p:txBody>
              <a:bodyPr/>
              <a:lstStyle/>
              <a:p>
                <a:r>
                  <a:rPr lang="en-US">
                    <a:noFill/>
                  </a:rPr>
                  <a:t> </a:t>
                </a:r>
              </a:p>
            </p:txBody>
          </p:sp>
        </mc:Fallback>
      </mc:AlternateContent>
    </p:spTree>
    <p:extLst>
      <p:ext uri="{BB962C8B-B14F-4D97-AF65-F5344CB8AC3E}">
        <p14:creationId xmlns:p14="http://schemas.microsoft.com/office/powerpoint/2010/main" val="14334536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b="1" i="1" dirty="0">
              <a:latin typeface="Arial" charset="0"/>
              <a:ea typeface="Arial" charset="0"/>
              <a:cs typeface="Arial" charset="0"/>
            </a:endParaRPr>
          </a:p>
          <a:p>
            <a:pPr marL="45720" indent="0">
              <a:buNone/>
            </a:pPr>
            <a:r>
              <a:rPr lang="en-US" b="1" i="1" dirty="0">
                <a:latin typeface="Arial" charset="0"/>
                <a:ea typeface="Arial" charset="0"/>
                <a:cs typeface="Arial" charset="0"/>
              </a:rPr>
              <a:t>Example:</a:t>
            </a:r>
          </a:p>
          <a:p>
            <a:pPr marL="45720" indent="0">
              <a:buNone/>
            </a:pPr>
            <a:endParaRPr lang="en-US" b="1" i="1" dirty="0">
              <a:latin typeface="Arial" charset="0"/>
              <a:ea typeface="Arial" charset="0"/>
              <a:cs typeface="Arial" charset="0"/>
            </a:endParaRPr>
          </a:p>
          <a:p>
            <a:pPr marL="45720" indent="0">
              <a:buNone/>
            </a:pPr>
            <a:endParaRPr lang="en-US" b="1" i="1" dirty="0">
              <a:latin typeface="Arial" charset="0"/>
              <a:ea typeface="Arial" charset="0"/>
              <a:cs typeface="Arial" charset="0"/>
            </a:endParaRPr>
          </a:p>
          <a:p>
            <a:pPr marL="45720" indent="0">
              <a:buNone/>
            </a:pPr>
            <a:endParaRPr lang="en-US" b="1" i="1" dirty="0">
              <a:latin typeface="Arial" charset="0"/>
              <a:ea typeface="Arial" charset="0"/>
              <a:cs typeface="Arial" charset="0"/>
            </a:endParaRPr>
          </a:p>
          <a:p>
            <a:pPr marL="45720" indent="0">
              <a:buNone/>
            </a:pPr>
            <a:endParaRPr lang="en-US" dirty="0">
              <a:latin typeface="Arial" charset="0"/>
              <a:ea typeface="Arial" charset="0"/>
              <a:cs typeface="Arial" charset="0"/>
            </a:endParaRPr>
          </a:p>
          <a:p>
            <a:pPr marL="45720" indent="0">
              <a:buNone/>
            </a:pPr>
            <a:endParaRPr lang="en-US" dirty="0"/>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7905" t="8691" r="12425" b="9037"/>
          <a:stretch/>
        </p:blipFill>
        <p:spPr>
          <a:xfrm>
            <a:off x="209831" y="1015999"/>
            <a:ext cx="4368800" cy="5642188"/>
          </a:xfrm>
          <a:prstGeom prst="rect">
            <a:avLst/>
          </a:prstGeom>
        </p:spPr>
      </p:pic>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13957" t="8790" r="6249" b="58420"/>
          <a:stretch/>
        </p:blipFill>
        <p:spPr>
          <a:xfrm>
            <a:off x="4714168" y="1015999"/>
            <a:ext cx="4375573" cy="2248747"/>
          </a:xfrm>
          <a:prstGeom prst="rect">
            <a:avLst/>
          </a:prstGeom>
        </p:spPr>
      </p:pic>
    </p:spTree>
    <p:extLst>
      <p:ext uri="{BB962C8B-B14F-4D97-AF65-F5344CB8AC3E}">
        <p14:creationId xmlns:p14="http://schemas.microsoft.com/office/powerpoint/2010/main" val="8283880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456488" y="76583"/>
                <a:ext cx="8383423" cy="6671128"/>
              </a:xfrm>
            </p:spPr>
            <p:txBody>
              <a:bodyPr>
                <a:normAutofit/>
              </a:bodyPr>
              <a:lstStyle/>
              <a:p>
                <a:pPr marL="45720" indent="0">
                  <a:buNone/>
                </a:pPr>
                <a:endParaRPr lang="en-US" sz="2400" b="1" i="1" dirty="0">
                  <a:latin typeface="Arial"/>
                  <a:ea typeface="Arial" charset="0"/>
                  <a:cs typeface="Arial"/>
                </a:endParaRPr>
              </a:p>
              <a:p>
                <a:pPr marL="45720" indent="0">
                  <a:buNone/>
                </a:pPr>
                <a:r>
                  <a:rPr lang="en-US" b="1" i="1" dirty="0">
                    <a:latin typeface="Arial" charset="0"/>
                    <a:ea typeface="Arial" charset="0"/>
                    <a:cs typeface="Arial" charset="0"/>
                  </a:rPr>
                  <a:t>Background:</a:t>
                </a:r>
              </a:p>
              <a:p>
                <a:pPr marL="45720" indent="0">
                  <a:buNone/>
                </a:pPr>
                <a:endParaRPr lang="en-US" b="1" i="1" dirty="0">
                  <a:latin typeface="Arial" charset="0"/>
                  <a:ea typeface="Arial" charset="0"/>
                  <a:cs typeface="Arial" charset="0"/>
                </a:endParaRPr>
              </a:p>
              <a:p>
                <a:pPr marL="45720" indent="0">
                  <a:buNone/>
                </a:pPr>
                <a:r>
                  <a:rPr lang="en-US" dirty="0">
                    <a:latin typeface="Arial" charset="0"/>
                    <a:ea typeface="Arial" charset="0"/>
                    <a:cs typeface="Arial" charset="0"/>
                  </a:rPr>
                  <a:t>An equation of one variable can be written in the form:</a:t>
                </a:r>
              </a:p>
              <a:p>
                <a:pPr marL="45720" indent="0">
                  <a:buNone/>
                </a:pPr>
                <a:endParaRPr lang="en-US" dirty="0">
                  <a:latin typeface="Arial" charset="0"/>
                  <a:ea typeface="Arial" charset="0"/>
                  <a:cs typeface="Arial" charset="0"/>
                </a:endParaRPr>
              </a:p>
              <a:p>
                <a:pPr marL="45720" indent="0">
                  <a:buNone/>
                </a:pPr>
                <a:endParaRPr lang="en-US" b="1" i="1" dirty="0">
                  <a:latin typeface="Arial" charset="0"/>
                  <a:ea typeface="Arial" charset="0"/>
                  <a:cs typeface="Arial" charset="0"/>
                </a:endParaRPr>
              </a:p>
              <a:p>
                <a:pPr marL="45720" indent="0">
                  <a:buNone/>
                </a:pPr>
                <a:r>
                  <a:rPr lang="en-US" dirty="0"/>
                  <a:t>A solution to the equation (sometimes called a root of the equation) is a numerical value of </a:t>
                </a:r>
                <a14:m>
                  <m:oMath xmlns:m="http://schemas.openxmlformats.org/officeDocument/2006/math">
                    <m:r>
                      <a:rPr lang="en-GB" b="0" i="1" smtClean="0">
                        <a:latin typeface="Cambria Math" charset="0"/>
                      </a:rPr>
                      <m:t>𝑥</m:t>
                    </m:r>
                  </m:oMath>
                </a14:m>
                <a:r>
                  <a:rPr lang="en-US" dirty="0"/>
                  <a:t> that satisfies the equation.</a:t>
                </a:r>
              </a:p>
              <a:p>
                <a:pPr marL="45720" indent="0">
                  <a:buNone/>
                </a:pPr>
                <a:r>
                  <a:rPr lang="en-US" dirty="0"/>
                  <a:t>Graphically this is the point (or points) where the function </a:t>
                </a:r>
                <a14:m>
                  <m:oMath xmlns:m="http://schemas.openxmlformats.org/officeDocument/2006/math">
                    <m:r>
                      <a:rPr lang="en-GB" b="0" i="1" smtClean="0">
                        <a:latin typeface="Cambria Math" charset="0"/>
                      </a:rPr>
                      <m:t>𝑓</m:t>
                    </m:r>
                    <m:d>
                      <m:dPr>
                        <m:ctrlPr>
                          <a:rPr lang="en-GB" b="0" i="1" smtClean="0">
                            <a:latin typeface="Cambria Math" panose="02040503050406030204" pitchFamily="18" charset="0"/>
                          </a:rPr>
                        </m:ctrlPr>
                      </m:dPr>
                      <m:e>
                        <m:r>
                          <a:rPr lang="en-GB" b="0" i="1" smtClean="0">
                            <a:latin typeface="Cambria Math" charset="0"/>
                          </a:rPr>
                          <m:t>𝑥</m:t>
                        </m:r>
                      </m:e>
                    </m:d>
                  </m:oMath>
                </a14:m>
                <a:r>
                  <a:rPr lang="en-US" dirty="0"/>
                  <a:t> intersects the </a:t>
                </a:r>
                <a14:m>
                  <m:oMath xmlns:m="http://schemas.openxmlformats.org/officeDocument/2006/math">
                    <m:r>
                      <a:rPr lang="en-GB" b="0" i="1" smtClean="0">
                        <a:latin typeface="Cambria Math" charset="0"/>
                      </a:rPr>
                      <m:t>𝑥</m:t>
                    </m:r>
                    <m:r>
                      <a:rPr lang="en-GB" b="0" i="1" smtClean="0">
                        <a:latin typeface="Cambria Math" charset="0"/>
                      </a:rPr>
                      <m:t>−</m:t>
                    </m:r>
                  </m:oMath>
                </a14:m>
                <a:r>
                  <a:rPr lang="en-US" dirty="0"/>
                  <a:t>axis.</a:t>
                </a:r>
              </a:p>
              <a:p>
                <a:pPr marL="45720" indent="0">
                  <a:buNone/>
                </a:pPr>
                <a:endParaRPr lang="en-US" dirty="0"/>
              </a:p>
              <a:p>
                <a:pPr marL="45720" indent="0">
                  <a:buNone/>
                </a:pPr>
                <a:endParaRPr lang="en-US" dirty="0"/>
              </a:p>
              <a:p>
                <a:pPr marL="45720" indent="0">
                  <a:buNone/>
                </a:pPr>
                <a:endParaRPr lang="en-US" dirty="0"/>
              </a:p>
              <a:p>
                <a:pPr marL="45720" indent="0">
                  <a:buNone/>
                </a:pPr>
                <a:endParaRPr lang="en-US" dirty="0"/>
              </a:p>
              <a:p>
                <a:pPr marL="45720" indent="0">
                  <a:buNone/>
                </a:pPr>
                <a:endParaRPr lang="en-US" dirty="0"/>
              </a:p>
              <a:p>
                <a:pPr marL="4572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456488" y="76583"/>
                <a:ext cx="8383423" cy="6671128"/>
              </a:xfrm>
              <a:blipFill rotWithShape="0">
                <a:blip r:embed="rId3"/>
                <a:stretch>
                  <a:fillRect l="-364"/>
                </a:stretch>
              </a:blipFill>
            </p:spPr>
            <p:txBody>
              <a:bodyPr/>
              <a:lstStyle/>
              <a:p>
                <a:r>
                  <a:rPr lang="en-US">
                    <a:noFill/>
                  </a:rPr>
                  <a:t> </a:t>
                </a:r>
              </a:p>
            </p:txBody>
          </p:sp>
        </mc:Fallback>
      </mc:AlternateContent>
      <p:graphicFrame>
        <p:nvGraphicFramePr>
          <p:cNvPr id="8" name="Object 7"/>
          <p:cNvGraphicFramePr>
            <a:graphicFrameLocks noChangeAspect="1"/>
          </p:cNvGraphicFramePr>
          <p:nvPr>
            <p:extLst>
              <p:ext uri="{D42A27DB-BD31-4B8C-83A1-F6EECF244321}">
                <p14:modId xmlns:p14="http://schemas.microsoft.com/office/powerpoint/2010/main" val="3106816263"/>
              </p:ext>
            </p:extLst>
          </p:nvPr>
        </p:nvGraphicFramePr>
        <p:xfrm>
          <a:off x="4495800" y="3302000"/>
          <a:ext cx="152400" cy="254000"/>
        </p:xfrm>
        <a:graphic>
          <a:graphicData uri="http://schemas.openxmlformats.org/presentationml/2006/ole">
            <mc:AlternateContent xmlns:mc="http://schemas.openxmlformats.org/markup-compatibility/2006">
              <mc:Choice xmlns:v="urn:schemas-microsoft-com:vml" Requires="v">
                <p:oleObj spid="_x0000_s1257" name="Equation" r:id="rId4" imgW="152400" imgH="254000" progId="Equation.3">
                  <p:embed/>
                </p:oleObj>
              </mc:Choice>
              <mc:Fallback>
                <p:oleObj name="Equation" r:id="rId4" imgW="152400" imgH="254000" progId="Equation.3">
                  <p:embed/>
                  <p:pic>
                    <p:nvPicPr>
                      <p:cNvPr id="0" name=""/>
                      <p:cNvPicPr/>
                      <p:nvPr/>
                    </p:nvPicPr>
                    <p:blipFill>
                      <a:blip r:embed="rId5"/>
                      <a:stretch>
                        <a:fillRect/>
                      </a:stretch>
                    </p:blipFill>
                    <p:spPr>
                      <a:xfrm>
                        <a:off x="4495800" y="3302000"/>
                        <a:ext cx="152400" cy="254000"/>
                      </a:xfrm>
                      <a:prstGeom prst="rect">
                        <a:avLst/>
                      </a:prstGeom>
                    </p:spPr>
                  </p:pic>
                </p:oleObj>
              </mc:Fallback>
            </mc:AlternateContent>
          </a:graphicData>
        </a:graphic>
      </p:graphicFrame>
      <p:pic>
        <p:nvPicPr>
          <p:cNvPr id="5" name="Picture 2" descr="\\172.16.3.215\data4\Graphics\Powerpoint\WILEY WORK\GILAT\Final Files\ch03\gilat_3e_eq_03_01.jpg"/>
          <p:cNvPicPr>
            <a:picLocks noChangeAspect="1" noChangeArrowheads="1"/>
          </p:cNvPicPr>
          <p:nvPr/>
        </p:nvPicPr>
        <p:blipFill>
          <a:blip r:embed="rId6"/>
          <a:stretch>
            <a:fillRect/>
          </a:stretch>
        </p:blipFill>
        <p:spPr bwMode="auto">
          <a:xfrm>
            <a:off x="575732" y="2262823"/>
            <a:ext cx="5670127" cy="324007"/>
          </a:xfrm>
          <a:prstGeom prst="rect">
            <a:avLst/>
          </a:prstGeom>
          <a:noFill/>
        </p:spPr>
      </p:pic>
      <p:pic>
        <p:nvPicPr>
          <p:cNvPr id="6" name="Picture 2" descr="\\172.16.3.215\data4\Graphics\Powerpoint\WILEY WORK\GILAT\Final Files\ch03\gilat_3e_fig_03_3_1.jpg"/>
          <p:cNvPicPr>
            <a:picLocks noChangeAspect="1" noChangeArrowheads="1"/>
          </p:cNvPicPr>
          <p:nvPr/>
        </p:nvPicPr>
        <p:blipFill>
          <a:blip r:embed="rId7"/>
          <a:srcRect/>
          <a:stretch>
            <a:fillRect/>
          </a:stretch>
        </p:blipFill>
        <p:spPr bwMode="auto">
          <a:xfrm>
            <a:off x="575732" y="4512310"/>
            <a:ext cx="8039947" cy="1820055"/>
          </a:xfrm>
          <a:prstGeom prst="rect">
            <a:avLst/>
          </a:prstGeom>
          <a:noFill/>
        </p:spPr>
      </p:pic>
    </p:spTree>
    <p:extLst>
      <p:ext uri="{BB962C8B-B14F-4D97-AF65-F5344CB8AC3E}">
        <p14:creationId xmlns:p14="http://schemas.microsoft.com/office/powerpoint/2010/main" val="342689348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b="1" i="1" dirty="0">
              <a:latin typeface="Arial" charset="0"/>
              <a:ea typeface="Arial" charset="0"/>
              <a:cs typeface="Arial" charset="0"/>
            </a:endParaRPr>
          </a:p>
          <a:p>
            <a:pPr marL="45720" indent="0">
              <a:buNone/>
            </a:pPr>
            <a:r>
              <a:rPr lang="en-US" b="1" i="1" dirty="0">
                <a:latin typeface="Arial" charset="0"/>
                <a:ea typeface="Arial" charset="0"/>
                <a:cs typeface="Arial" charset="0"/>
              </a:rPr>
              <a:t>Systems of Nonlinear Equations:</a:t>
            </a:r>
          </a:p>
          <a:p>
            <a:pPr marL="45720" indent="0">
              <a:buNone/>
            </a:pPr>
            <a:endParaRPr lang="en-US" b="1" i="1" dirty="0">
              <a:latin typeface="Arial" charset="0"/>
              <a:ea typeface="Arial" charset="0"/>
              <a:cs typeface="Arial" charset="0"/>
            </a:endParaRPr>
          </a:p>
          <a:p>
            <a:pPr marL="45720" indent="0">
              <a:buNone/>
            </a:pPr>
            <a:r>
              <a:rPr lang="en-US" dirty="0">
                <a:latin typeface="Arial" charset="0"/>
                <a:ea typeface="Arial" charset="0"/>
                <a:cs typeface="Arial" charset="0"/>
              </a:rPr>
              <a:t>A system of nonlinear equations consists of two or more nonlinear equations that have to be solved simultaneously. E.g. to find the intersection of a catenary and an ellipse:</a:t>
            </a:r>
          </a:p>
          <a:p>
            <a:pPr marL="45720" indent="0">
              <a:buNone/>
            </a:pPr>
            <a:endParaRPr lang="en-US" dirty="0">
              <a:latin typeface="Arial" charset="0"/>
              <a:ea typeface="Arial" charset="0"/>
              <a:cs typeface="Arial" charset="0"/>
            </a:endParaRPr>
          </a:p>
          <a:p>
            <a:pPr marL="45720" indent="0">
              <a:buNone/>
            </a:pPr>
            <a:endParaRPr lang="en-US" dirty="0">
              <a:latin typeface="Arial" charset="0"/>
              <a:ea typeface="Arial" charset="0"/>
              <a:cs typeface="Arial" charset="0"/>
            </a:endParaRPr>
          </a:p>
          <a:p>
            <a:pPr marL="45720" indent="0">
              <a:buNone/>
            </a:pPr>
            <a:endParaRPr lang="en-US" b="1" i="1" dirty="0">
              <a:latin typeface="Arial" charset="0"/>
              <a:ea typeface="Arial" charset="0"/>
              <a:cs typeface="Arial" charset="0"/>
            </a:endParaRPr>
          </a:p>
          <a:p>
            <a:pPr marL="45720" indent="0">
              <a:buNone/>
            </a:pPr>
            <a:endParaRPr lang="en-US" dirty="0"/>
          </a:p>
        </p:txBody>
      </p:sp>
      <p:pic>
        <p:nvPicPr>
          <p:cNvPr id="4" name="Picture 2" descr="\\172.16.3.215\data4\Graphics\Powerpoint\WILEY WORK\GILAT\Final Files\ch03\gilat_3e_eq_03_38.jpg"/>
          <p:cNvPicPr>
            <a:picLocks noChangeAspect="1" noChangeArrowheads="1"/>
          </p:cNvPicPr>
          <p:nvPr/>
        </p:nvPicPr>
        <p:blipFill>
          <a:blip r:embed="rId2"/>
          <a:stretch>
            <a:fillRect/>
          </a:stretch>
        </p:blipFill>
        <p:spPr bwMode="auto">
          <a:xfrm>
            <a:off x="643466" y="2682950"/>
            <a:ext cx="6699673" cy="579042"/>
          </a:xfrm>
          <a:prstGeom prst="rect">
            <a:avLst/>
          </a:prstGeom>
          <a:noFill/>
        </p:spPr>
      </p:pic>
      <p:pic>
        <p:nvPicPr>
          <p:cNvPr id="6" name="Picture 2" descr="\\172.16.3.215\data4\Graphics\Powerpoint\WILEY WORK\GILAT\Final Files\ch03\gilat_3e_eq_03_39.jpg"/>
          <p:cNvPicPr>
            <a:picLocks noChangeAspect="1" noChangeArrowheads="1"/>
          </p:cNvPicPr>
          <p:nvPr/>
        </p:nvPicPr>
        <p:blipFill>
          <a:blip r:embed="rId3"/>
          <a:stretch>
            <a:fillRect/>
          </a:stretch>
        </p:blipFill>
        <p:spPr bwMode="auto">
          <a:xfrm>
            <a:off x="643466" y="3450252"/>
            <a:ext cx="6567593" cy="370599"/>
          </a:xfrm>
          <a:prstGeom prst="rect">
            <a:avLst/>
          </a:prstGeom>
          <a:noFill/>
        </p:spPr>
      </p:pic>
      <p:pic>
        <p:nvPicPr>
          <p:cNvPr id="5" name="Picture 2" descr="Z:\Newmedia\Wiley\jira\bcs1095\Gilat3e\Work\Missing Images\gilat_3e_figun_03_p083.jpg"/>
          <p:cNvPicPr>
            <a:picLocks noChangeAspect="1" noChangeArrowheads="1"/>
          </p:cNvPicPr>
          <p:nvPr/>
        </p:nvPicPr>
        <p:blipFill>
          <a:blip r:embed="rId4"/>
          <a:srcRect/>
          <a:stretch>
            <a:fillRect/>
          </a:stretch>
        </p:blipFill>
        <p:spPr bwMode="auto">
          <a:xfrm>
            <a:off x="2547480" y="4240798"/>
            <a:ext cx="2891643" cy="2200642"/>
          </a:xfrm>
          <a:prstGeom prst="rect">
            <a:avLst/>
          </a:prstGeom>
          <a:noFill/>
        </p:spPr>
      </p:pic>
    </p:spTree>
    <p:extLst>
      <p:ext uri="{BB962C8B-B14F-4D97-AF65-F5344CB8AC3E}">
        <p14:creationId xmlns:p14="http://schemas.microsoft.com/office/powerpoint/2010/main" val="206294768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b="1" i="1" dirty="0">
              <a:latin typeface="Arial" charset="0"/>
              <a:ea typeface="Arial" charset="0"/>
              <a:cs typeface="Arial" charset="0"/>
            </a:endParaRPr>
          </a:p>
          <a:p>
            <a:pPr marL="45720" indent="0">
              <a:buNone/>
            </a:pPr>
            <a:r>
              <a:rPr lang="en-US" b="1" i="1" dirty="0">
                <a:latin typeface="Arial" charset="0"/>
                <a:ea typeface="Arial" charset="0"/>
                <a:cs typeface="Arial" charset="0"/>
              </a:rPr>
              <a:t>Systems of Nonlinear Equations:</a:t>
            </a:r>
          </a:p>
          <a:p>
            <a:pPr marL="45720" indent="0">
              <a:buNone/>
            </a:pPr>
            <a:endParaRPr lang="en-US" b="1" i="1" dirty="0">
              <a:latin typeface="Arial" charset="0"/>
              <a:ea typeface="Arial" charset="0"/>
              <a:cs typeface="Arial" charset="0"/>
            </a:endParaRPr>
          </a:p>
          <a:p>
            <a:pPr marL="45720" indent="0">
              <a:buNone/>
            </a:pPr>
            <a:endParaRPr lang="en-US" b="1" i="1" dirty="0">
              <a:latin typeface="Arial" charset="0"/>
              <a:ea typeface="Arial" charset="0"/>
              <a:cs typeface="Arial" charset="0"/>
            </a:endParaRPr>
          </a:p>
          <a:p>
            <a:pPr marL="45720" indent="0">
              <a:buNone/>
            </a:pPr>
            <a:r>
              <a:rPr lang="en-US" dirty="0"/>
              <a:t>We will examine two methods for solving systems of nonlinear equations, namely:</a:t>
            </a:r>
            <a:br>
              <a:rPr lang="en-US" dirty="0"/>
            </a:br>
            <a:endParaRPr lang="en-US" dirty="0"/>
          </a:p>
          <a:p>
            <a:pPr marL="45720" indent="0">
              <a:buNone/>
            </a:pPr>
            <a:r>
              <a:rPr lang="en-US" dirty="0"/>
              <a:t>1. 	Newton’s Method  </a:t>
            </a:r>
          </a:p>
          <a:p>
            <a:pPr marL="45720" indent="0">
              <a:buNone/>
            </a:pPr>
            <a:r>
              <a:rPr lang="en-US" dirty="0"/>
              <a:t>2.	The Fixed Point Iteration Method.</a:t>
            </a:r>
          </a:p>
          <a:p>
            <a:pPr marL="45720" indent="0">
              <a:buNone/>
            </a:pPr>
            <a:endParaRPr lang="en-US" b="1" i="1" dirty="0">
              <a:latin typeface="Arial" charset="0"/>
              <a:ea typeface="Arial" charset="0"/>
              <a:cs typeface="Arial" charset="0"/>
            </a:endParaRPr>
          </a:p>
        </p:txBody>
      </p:sp>
    </p:spTree>
    <p:extLst>
      <p:ext uri="{BB962C8B-B14F-4D97-AF65-F5344CB8AC3E}">
        <p14:creationId xmlns:p14="http://schemas.microsoft.com/office/powerpoint/2010/main" val="38683985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b="1" i="1" dirty="0">
                  <a:latin typeface="Arial" charset="0"/>
                  <a:ea typeface="Arial" charset="0"/>
                  <a:cs typeface="Arial" charset="0"/>
                </a:endParaRPr>
              </a:p>
              <a:p>
                <a:pPr marL="45720" indent="0">
                  <a:buNone/>
                </a:pPr>
                <a:r>
                  <a:rPr lang="en-US" b="1" i="1" dirty="0"/>
                  <a:t>Newton’s Method (for Systems of Nonlinear Equations):</a:t>
                </a:r>
              </a:p>
              <a:p>
                <a:pPr marL="45720" indent="0">
                  <a:buNone/>
                </a:pPr>
                <a:endParaRPr lang="en-US" b="1" i="1" dirty="0"/>
              </a:p>
              <a:p>
                <a:pPr marL="45720" indent="0">
                  <a:buNone/>
                </a:pPr>
                <a:r>
                  <a:rPr lang="en-US" dirty="0"/>
                  <a:t>Consider:</a:t>
                </a:r>
              </a:p>
              <a:p>
                <a:pPr marL="45720" indent="0">
                  <a:buNone/>
                </a:pPr>
                <a:endParaRPr lang="en-US" dirty="0"/>
              </a:p>
              <a:p>
                <a:pPr marL="45720" indent="0">
                  <a:buNone/>
                </a:pPr>
                <a:endParaRPr lang="en-US" dirty="0"/>
              </a:p>
              <a:p>
                <a:pPr marL="45720" indent="0">
                  <a:buNone/>
                </a:pPr>
                <a:endParaRPr lang="en-US" dirty="0"/>
              </a:p>
              <a:p>
                <a:pPr marL="45720" indent="0">
                  <a:buNone/>
                </a:pPr>
                <a:r>
                  <a:rPr lang="en-US" dirty="0"/>
                  <a:t>Let </a:t>
                </a:r>
                <a14:m>
                  <m:oMath xmlns:m="http://schemas.openxmlformats.org/officeDocument/2006/math">
                    <m:sSub>
                      <m:sSubPr>
                        <m:ctrlPr>
                          <a:rPr lang="en-US" i="1">
                            <a:latin typeface="Cambria Math" panose="02040503050406030204" pitchFamily="18" charset="0"/>
                          </a:rPr>
                        </m:ctrlPr>
                      </m:sSubPr>
                      <m:e>
                        <m:r>
                          <a:rPr lang="en-GB" i="1">
                            <a:latin typeface="Cambria Math" charset="0"/>
                          </a:rPr>
                          <m:t>𝑥</m:t>
                        </m:r>
                      </m:e>
                      <m:sub>
                        <m:r>
                          <a:rPr lang="en-GB" b="0" i="1" smtClean="0">
                            <a:latin typeface="Cambria Math" charset="0"/>
                          </a:rPr>
                          <m:t>2</m:t>
                        </m:r>
                      </m:sub>
                    </m:sSub>
                    <m:r>
                      <a:rPr lang="en-GB" i="1">
                        <a:latin typeface="Cambria Math" charset="0"/>
                      </a:rPr>
                      <m:t>, </m:t>
                    </m:r>
                    <m:sSub>
                      <m:sSubPr>
                        <m:ctrlPr>
                          <a:rPr lang="en-US" i="1">
                            <a:latin typeface="Cambria Math" panose="02040503050406030204" pitchFamily="18" charset="0"/>
                          </a:rPr>
                        </m:ctrlPr>
                      </m:sSubPr>
                      <m:e>
                        <m:r>
                          <a:rPr lang="en-GB" i="1">
                            <a:latin typeface="Cambria Math" charset="0"/>
                          </a:rPr>
                          <m:t>𝑦</m:t>
                        </m:r>
                      </m:e>
                      <m:sub>
                        <m:r>
                          <a:rPr lang="en-GB" b="0" i="1" smtClean="0">
                            <a:latin typeface="Cambria Math" charset="0"/>
                          </a:rPr>
                          <m:t>2</m:t>
                        </m:r>
                      </m:sub>
                    </m:sSub>
                  </m:oMath>
                </a14:m>
                <a:r>
                  <a:rPr lang="en-US" dirty="0"/>
                  <a:t> be the true solution and </a:t>
                </a:r>
                <a14:m>
                  <m:oMath xmlns:m="http://schemas.openxmlformats.org/officeDocument/2006/math">
                    <m:sSub>
                      <m:sSubPr>
                        <m:ctrlPr>
                          <a:rPr lang="en-US" i="1" smtClean="0">
                            <a:latin typeface="Cambria Math" panose="02040503050406030204" pitchFamily="18" charset="0"/>
                          </a:rPr>
                        </m:ctrlPr>
                      </m:sSubPr>
                      <m:e>
                        <m:r>
                          <a:rPr lang="en-GB" b="0" i="1" smtClean="0">
                            <a:latin typeface="Cambria Math" charset="0"/>
                          </a:rPr>
                          <m:t>𝑥</m:t>
                        </m:r>
                      </m:e>
                      <m:sub>
                        <m:r>
                          <a:rPr lang="en-GB" b="0" i="1" smtClean="0">
                            <a:latin typeface="Cambria Math" charset="0"/>
                          </a:rPr>
                          <m:t>1</m:t>
                        </m:r>
                      </m:sub>
                    </m:sSub>
                    <m:r>
                      <a:rPr lang="en-GB" b="0" i="1" smtClean="0">
                        <a:latin typeface="Cambria Math" charset="0"/>
                      </a:rPr>
                      <m:t>,</m:t>
                    </m:r>
                    <m:sSub>
                      <m:sSubPr>
                        <m:ctrlPr>
                          <a:rPr lang="en-US" b="0" i="1" smtClean="0">
                            <a:latin typeface="Cambria Math" panose="02040503050406030204" pitchFamily="18" charset="0"/>
                          </a:rPr>
                        </m:ctrlPr>
                      </m:sSubPr>
                      <m:e>
                        <m:r>
                          <a:rPr lang="en-GB" b="0" i="1" smtClean="0">
                            <a:latin typeface="Cambria Math" charset="0"/>
                          </a:rPr>
                          <m:t>𝑦</m:t>
                        </m:r>
                      </m:e>
                      <m:sub>
                        <m:r>
                          <a:rPr lang="en-GB" b="0" i="1" smtClean="0">
                            <a:latin typeface="Cambria Math" charset="0"/>
                          </a:rPr>
                          <m:t>1</m:t>
                        </m:r>
                      </m:sub>
                    </m:sSub>
                  </m:oMath>
                </a14:m>
                <a:r>
                  <a:rPr lang="en-US" dirty="0"/>
                  <a:t> be the first estimate of the solution. Then the Taylor Series expansion for the functions </a:t>
                </a:r>
                <a14:m>
                  <m:oMath xmlns:m="http://schemas.openxmlformats.org/officeDocument/2006/math">
                    <m:sSub>
                      <m:sSubPr>
                        <m:ctrlPr>
                          <a:rPr lang="en-US" i="1" smtClean="0">
                            <a:latin typeface="Cambria Math" panose="02040503050406030204" pitchFamily="18" charset="0"/>
                          </a:rPr>
                        </m:ctrlPr>
                      </m:sSubPr>
                      <m:e>
                        <m:r>
                          <a:rPr lang="en-GB" b="0" i="1" smtClean="0">
                            <a:latin typeface="Cambria Math" charset="0"/>
                          </a:rPr>
                          <m:t>𝑓</m:t>
                        </m:r>
                      </m:e>
                      <m:sub>
                        <m:r>
                          <a:rPr lang="en-GB" b="0" i="1" smtClean="0">
                            <a:latin typeface="Cambria Math" charset="0"/>
                          </a:rPr>
                          <m:t>1</m:t>
                        </m:r>
                      </m:sub>
                    </m:sSub>
                  </m:oMath>
                </a14:m>
                <a:r>
                  <a:rPr lang="en-US" dirty="0"/>
                  <a:t> and </a:t>
                </a:r>
                <a14:m>
                  <m:oMath xmlns:m="http://schemas.openxmlformats.org/officeDocument/2006/math">
                    <m:sSub>
                      <m:sSubPr>
                        <m:ctrlPr>
                          <a:rPr lang="en-US" i="1" smtClean="0">
                            <a:latin typeface="Cambria Math" panose="02040503050406030204" pitchFamily="18" charset="0"/>
                          </a:rPr>
                        </m:ctrlPr>
                      </m:sSubPr>
                      <m:e>
                        <m:r>
                          <a:rPr lang="en-GB" b="0" i="1" smtClean="0">
                            <a:latin typeface="Cambria Math" charset="0"/>
                          </a:rPr>
                          <m:t>𝑓</m:t>
                        </m:r>
                      </m:e>
                      <m:sub>
                        <m:r>
                          <a:rPr lang="en-GB" b="0" i="1" smtClean="0">
                            <a:latin typeface="Cambria Math" charset="0"/>
                          </a:rPr>
                          <m:t>2</m:t>
                        </m:r>
                      </m:sub>
                    </m:sSub>
                  </m:oMath>
                </a14:m>
                <a:r>
                  <a:rPr lang="en-US" dirty="0"/>
                  <a:t> about</a:t>
                </a:r>
                <a14:m>
                  <m:oMath xmlns:m="http://schemas.openxmlformats.org/officeDocument/2006/math">
                    <m:sSub>
                      <m:sSubPr>
                        <m:ctrlPr>
                          <a:rPr lang="en-US" i="1">
                            <a:latin typeface="Cambria Math" panose="02040503050406030204" pitchFamily="18" charset="0"/>
                          </a:rPr>
                        </m:ctrlPr>
                      </m:sSubPr>
                      <m:e>
                        <m:r>
                          <a:rPr lang="en-GB" b="0" i="1" smtClean="0">
                            <a:latin typeface="Cambria Math" charset="0"/>
                          </a:rPr>
                          <m:t> (</m:t>
                        </m:r>
                        <m:r>
                          <a:rPr lang="en-GB" i="1">
                            <a:latin typeface="Cambria Math" charset="0"/>
                          </a:rPr>
                          <m:t>𝑥</m:t>
                        </m:r>
                      </m:e>
                      <m:sub>
                        <m:r>
                          <a:rPr lang="en-GB" b="0" i="1" smtClean="0">
                            <a:latin typeface="Cambria Math" charset="0"/>
                          </a:rPr>
                          <m:t>2</m:t>
                        </m:r>
                      </m:sub>
                    </m:sSub>
                    <m:r>
                      <a:rPr lang="en-GB" i="1">
                        <a:latin typeface="Cambria Math" charset="0"/>
                      </a:rPr>
                      <m:t>,</m:t>
                    </m:r>
                    <m:sSub>
                      <m:sSubPr>
                        <m:ctrlPr>
                          <a:rPr lang="en-US" i="1">
                            <a:latin typeface="Cambria Math" panose="02040503050406030204" pitchFamily="18" charset="0"/>
                          </a:rPr>
                        </m:ctrlPr>
                      </m:sSubPr>
                      <m:e>
                        <m:r>
                          <a:rPr lang="en-GB" i="1">
                            <a:latin typeface="Cambria Math" charset="0"/>
                          </a:rPr>
                          <m:t>𝑦</m:t>
                        </m:r>
                      </m:e>
                      <m:sub>
                        <m:r>
                          <a:rPr lang="en-GB" b="0" i="1" smtClean="0">
                            <a:latin typeface="Cambria Math" charset="0"/>
                          </a:rPr>
                          <m:t>2</m:t>
                        </m:r>
                      </m:sub>
                    </m:sSub>
                    <m:r>
                      <a:rPr lang="en-GB" b="0" i="1" smtClean="0">
                        <a:latin typeface="Cambria Math" charset="0"/>
                      </a:rPr>
                      <m:t>)</m:t>
                    </m:r>
                  </m:oMath>
                </a14:m>
                <a:r>
                  <a:rPr lang="en-US" dirty="0"/>
                  <a:t> is:</a:t>
                </a:r>
              </a:p>
              <a:p>
                <a:pPr marL="45720" indent="0">
                  <a:buNone/>
                </a:pPr>
                <a:endParaRPr lang="en-US" dirty="0"/>
              </a:p>
              <a:p>
                <a:pPr marL="45720" indent="0">
                  <a:buNone/>
                </a:pPr>
                <a:endParaRPr lang="en-US" dirty="0"/>
              </a:p>
              <a:p>
                <a:pPr marL="4572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522457" y="56263"/>
                <a:ext cx="8383423" cy="6671128"/>
              </a:xfrm>
              <a:blipFill rotWithShape="0">
                <a:blip r:embed="rId2"/>
                <a:stretch>
                  <a:fillRect l="-364" r="-73"/>
                </a:stretch>
              </a:blipFill>
            </p:spPr>
            <p:txBody>
              <a:bodyPr/>
              <a:lstStyle/>
              <a:p>
                <a:r>
                  <a:rPr lang="en-US">
                    <a:noFill/>
                  </a:rPr>
                  <a:t> </a:t>
                </a:r>
              </a:p>
            </p:txBody>
          </p:sp>
        </mc:Fallback>
      </mc:AlternateContent>
      <p:pic>
        <p:nvPicPr>
          <p:cNvPr id="4" name="Picture 2" descr="\\172.16.3.215\data4\Graphics\Powerpoint\WILEY WORK\GILAT\Final Files\ch03\gilat_3e_eq_03_40.jpg"/>
          <p:cNvPicPr>
            <a:picLocks noChangeAspect="1" noChangeArrowheads="1"/>
          </p:cNvPicPr>
          <p:nvPr/>
        </p:nvPicPr>
        <p:blipFill>
          <a:blip r:embed="rId3"/>
          <a:stretch>
            <a:fillRect/>
          </a:stretch>
        </p:blipFill>
        <p:spPr bwMode="auto">
          <a:xfrm>
            <a:off x="623146" y="2050119"/>
            <a:ext cx="4829386" cy="655416"/>
          </a:xfrm>
          <a:prstGeom prst="rect">
            <a:avLst/>
          </a:prstGeom>
          <a:noFill/>
        </p:spPr>
      </p:pic>
      <p:pic>
        <p:nvPicPr>
          <p:cNvPr id="5" name="Picture 2" descr="\\172.16.3.215\data4\Graphics\Powerpoint\WILEY WORK\GILAT\Final Files\ch03\gilat_3e_eq_03_41.jpg"/>
          <p:cNvPicPr>
            <a:picLocks noChangeAspect="1" noChangeArrowheads="1"/>
          </p:cNvPicPr>
          <p:nvPr/>
        </p:nvPicPr>
        <p:blipFill>
          <a:blip r:embed="rId4"/>
          <a:stretch>
            <a:fillRect/>
          </a:stretch>
        </p:blipFill>
        <p:spPr bwMode="auto">
          <a:xfrm>
            <a:off x="623146" y="4457107"/>
            <a:ext cx="7045113" cy="664254"/>
          </a:xfrm>
          <a:prstGeom prst="rect">
            <a:avLst/>
          </a:prstGeom>
          <a:noFill/>
        </p:spPr>
      </p:pic>
      <p:pic>
        <p:nvPicPr>
          <p:cNvPr id="6" name="Picture 2" descr="\\172.16.3.215\data4\Graphics\Powerpoint\WILEY WORK\GILAT\Final Files\ch03\gilat_3e_eq_03_42.jpg"/>
          <p:cNvPicPr>
            <a:picLocks noChangeAspect="1" noChangeArrowheads="1"/>
          </p:cNvPicPr>
          <p:nvPr/>
        </p:nvPicPr>
        <p:blipFill>
          <a:blip r:embed="rId5"/>
          <a:stretch>
            <a:fillRect/>
          </a:stretch>
        </p:blipFill>
        <p:spPr bwMode="auto">
          <a:xfrm>
            <a:off x="623146" y="5484571"/>
            <a:ext cx="6753860" cy="631968"/>
          </a:xfrm>
          <a:prstGeom prst="rect">
            <a:avLst/>
          </a:prstGeom>
          <a:noFill/>
        </p:spPr>
      </p:pic>
    </p:spTree>
    <p:extLst>
      <p:ext uri="{BB962C8B-B14F-4D97-AF65-F5344CB8AC3E}">
        <p14:creationId xmlns:p14="http://schemas.microsoft.com/office/powerpoint/2010/main" val="115437439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b="1" i="1" dirty="0">
                  <a:latin typeface="Arial" charset="0"/>
                  <a:ea typeface="Arial" charset="0"/>
                  <a:cs typeface="Arial" charset="0"/>
                </a:endParaRPr>
              </a:p>
              <a:p>
                <a:pPr marL="45720" indent="0">
                  <a:buNone/>
                </a:pPr>
                <a:r>
                  <a:rPr lang="en-US" b="1" i="1" dirty="0"/>
                  <a:t>Newton’s Method (for Nonlinear Equations):</a:t>
                </a:r>
              </a:p>
              <a:p>
                <a:pPr marL="45720" indent="0">
                  <a:buNone/>
                </a:pPr>
                <a:endParaRPr lang="en-US" b="1" i="1" dirty="0"/>
              </a:p>
              <a:p>
                <a:pPr marL="45720" indent="0">
                  <a:buNone/>
                </a:pPr>
                <a:r>
                  <a:rPr lang="en-US" dirty="0"/>
                  <a:t>Since </a:t>
                </a:r>
                <a14:m>
                  <m:oMath xmlns:m="http://schemas.openxmlformats.org/officeDocument/2006/math">
                    <m:sSub>
                      <m:sSubPr>
                        <m:ctrlPr>
                          <a:rPr lang="en-US" i="1" smtClean="0">
                            <a:latin typeface="Cambria Math" panose="02040503050406030204" pitchFamily="18" charset="0"/>
                          </a:rPr>
                        </m:ctrlPr>
                      </m:sSubPr>
                      <m:e>
                        <m:r>
                          <a:rPr lang="en-GB" b="0" i="1" smtClean="0">
                            <a:latin typeface="Cambria Math" charset="0"/>
                          </a:rPr>
                          <m:t>𝑥</m:t>
                        </m:r>
                      </m:e>
                      <m:sub>
                        <m:r>
                          <a:rPr lang="en-GB" b="0" i="1" smtClean="0">
                            <a:latin typeface="Cambria Math" charset="0"/>
                          </a:rPr>
                          <m:t>2</m:t>
                        </m:r>
                      </m:sub>
                    </m:sSub>
                    <m:r>
                      <a:rPr lang="en-GB" b="0" i="1" smtClean="0">
                        <a:latin typeface="Cambria Math" charset="0"/>
                      </a:rPr>
                      <m:t>, </m:t>
                    </m:r>
                    <m:sSub>
                      <m:sSubPr>
                        <m:ctrlPr>
                          <a:rPr lang="en-US" b="0" i="1" smtClean="0">
                            <a:latin typeface="Cambria Math" panose="02040503050406030204" pitchFamily="18" charset="0"/>
                          </a:rPr>
                        </m:ctrlPr>
                      </m:sSubPr>
                      <m:e>
                        <m:r>
                          <a:rPr lang="en-GB" b="0" i="1" smtClean="0">
                            <a:latin typeface="Cambria Math" charset="0"/>
                          </a:rPr>
                          <m:t>𝑦</m:t>
                        </m:r>
                      </m:e>
                      <m:sub>
                        <m:r>
                          <a:rPr lang="en-GB" b="0" i="1" smtClean="0">
                            <a:latin typeface="Cambria Math" charset="0"/>
                          </a:rPr>
                          <m:t>2</m:t>
                        </m:r>
                      </m:sub>
                    </m:sSub>
                  </m:oMath>
                </a14:m>
                <a:r>
                  <a:rPr lang="en-US" dirty="0"/>
                  <a:t> are close to </a:t>
                </a:r>
                <a14:m>
                  <m:oMath xmlns:m="http://schemas.openxmlformats.org/officeDocument/2006/math">
                    <m:sSub>
                      <m:sSubPr>
                        <m:ctrlPr>
                          <a:rPr lang="en-US" i="1">
                            <a:latin typeface="Cambria Math" panose="02040503050406030204" pitchFamily="18" charset="0"/>
                          </a:rPr>
                        </m:ctrlPr>
                      </m:sSubPr>
                      <m:e>
                        <m:r>
                          <a:rPr lang="en-GB" i="1">
                            <a:latin typeface="Cambria Math" charset="0"/>
                          </a:rPr>
                          <m:t>𝑥</m:t>
                        </m:r>
                      </m:e>
                      <m:sub>
                        <m:r>
                          <a:rPr lang="en-GB" b="0" i="1" smtClean="0">
                            <a:latin typeface="Cambria Math" charset="0"/>
                          </a:rPr>
                          <m:t>1</m:t>
                        </m:r>
                      </m:sub>
                    </m:sSub>
                    <m:r>
                      <a:rPr lang="en-GB" i="1">
                        <a:latin typeface="Cambria Math" charset="0"/>
                      </a:rPr>
                      <m:t>, </m:t>
                    </m:r>
                    <m:sSub>
                      <m:sSubPr>
                        <m:ctrlPr>
                          <a:rPr lang="en-US" i="1">
                            <a:latin typeface="Cambria Math" panose="02040503050406030204" pitchFamily="18" charset="0"/>
                          </a:rPr>
                        </m:ctrlPr>
                      </m:sSubPr>
                      <m:e>
                        <m:r>
                          <a:rPr lang="en-GB" i="1">
                            <a:latin typeface="Cambria Math" charset="0"/>
                          </a:rPr>
                          <m:t>𝑦</m:t>
                        </m:r>
                      </m:e>
                      <m:sub>
                        <m:r>
                          <a:rPr lang="en-GB" b="0" i="1" smtClean="0">
                            <a:latin typeface="Cambria Math" charset="0"/>
                          </a:rPr>
                          <m:t>1</m:t>
                        </m:r>
                      </m:sub>
                    </m:sSub>
                  </m:oMath>
                </a14:m>
                <a:r>
                  <a:rPr lang="en-US" dirty="0"/>
                  <a:t> then we can neglect the higher order terms giving:</a:t>
                </a:r>
              </a:p>
              <a:p>
                <a:pPr marL="45720" indent="0">
                  <a:buNone/>
                </a:pPr>
                <a:endParaRPr lang="en-US" dirty="0"/>
              </a:p>
              <a:p>
                <a:pPr marL="45720" indent="0">
                  <a:buNone/>
                </a:pPr>
                <a:endParaRPr lang="en-US" dirty="0"/>
              </a:p>
              <a:p>
                <a:pPr marL="45720" indent="0">
                  <a:buNone/>
                </a:pPr>
                <a:endParaRPr lang="en-US" dirty="0"/>
              </a:p>
              <a:p>
                <a:pPr marL="45720" indent="0">
                  <a:buNone/>
                </a:pPr>
                <a:endParaRPr lang="en-US" dirty="0"/>
              </a:p>
              <a:p>
                <a:pPr marL="45720" indent="0">
                  <a:buNone/>
                </a:pPr>
                <a:endParaRPr lang="en-US" dirty="0"/>
              </a:p>
              <a:p>
                <a:pPr marL="45720" indent="0">
                  <a:buNone/>
                </a:pPr>
                <a:endParaRPr lang="en-US" b="1" i="1" dirty="0">
                  <a:latin typeface="Arial" charset="0"/>
                  <a:ea typeface="Arial" charset="0"/>
                  <a:cs typeface="Arial" charset="0"/>
                </a:endParaRPr>
              </a:p>
              <a:p>
                <a:pPr marL="45720" indent="0">
                  <a:buNone/>
                </a:pPr>
                <a:r>
                  <a:rPr lang="en-US" dirty="0"/>
                  <a:t>where </a:t>
                </a:r>
                <a14:m>
                  <m:oMath xmlns:m="http://schemas.openxmlformats.org/officeDocument/2006/math">
                    <m:r>
                      <a:rPr lang="en-US" i="1" smtClean="0">
                        <a:latin typeface="Cambria Math" charset="0"/>
                        <a:ea typeface="Cambria Math" charset="0"/>
                        <a:cs typeface="Cambria Math" charset="0"/>
                      </a:rPr>
                      <m:t>∆</m:t>
                    </m:r>
                    <m:r>
                      <a:rPr lang="en-GB" b="0" i="1" smtClean="0">
                        <a:latin typeface="Cambria Math" charset="0"/>
                        <a:ea typeface="Cambria Math" charset="0"/>
                        <a:cs typeface="Cambria Math" charset="0"/>
                      </a:rPr>
                      <m:t>𝑥</m:t>
                    </m:r>
                    <m:r>
                      <a:rPr lang="en-GB" b="0" i="1" smtClean="0">
                        <a:latin typeface="Cambria Math" charset="0"/>
                        <a:ea typeface="Cambria Math" charset="0"/>
                        <a:cs typeface="Cambria Math" charset="0"/>
                      </a:rPr>
                      <m:t>=</m:t>
                    </m:r>
                    <m:sSub>
                      <m:sSubPr>
                        <m:ctrlPr>
                          <a:rPr lang="en-US" b="0" i="1" smtClean="0">
                            <a:latin typeface="Cambria Math" panose="02040503050406030204" pitchFamily="18" charset="0"/>
                            <a:ea typeface="Cambria Math" charset="0"/>
                            <a:cs typeface="Cambria Math" charset="0"/>
                          </a:rPr>
                        </m:ctrlPr>
                      </m:sSubPr>
                      <m:e>
                        <m:r>
                          <a:rPr lang="en-GB" b="0" i="1" smtClean="0">
                            <a:latin typeface="Cambria Math" charset="0"/>
                            <a:ea typeface="Cambria Math" charset="0"/>
                            <a:cs typeface="Cambria Math" charset="0"/>
                          </a:rPr>
                          <m:t>𝑥</m:t>
                        </m:r>
                      </m:e>
                      <m:sub>
                        <m:r>
                          <a:rPr lang="en-GB" b="0" i="1" smtClean="0">
                            <a:latin typeface="Cambria Math" charset="0"/>
                            <a:ea typeface="Cambria Math" charset="0"/>
                            <a:cs typeface="Cambria Math" charset="0"/>
                          </a:rPr>
                          <m:t>2</m:t>
                        </m:r>
                      </m:sub>
                    </m:sSub>
                    <m:r>
                      <a:rPr lang="en-GB" b="0" i="1" smtClean="0">
                        <a:latin typeface="Cambria Math" charset="0"/>
                        <a:ea typeface="Cambria Math" charset="0"/>
                        <a:cs typeface="Cambria Math" charset="0"/>
                      </a:rPr>
                      <m:t>−</m:t>
                    </m:r>
                    <m:sSub>
                      <m:sSubPr>
                        <m:ctrlPr>
                          <a:rPr lang="en-US" b="0" i="1" smtClean="0">
                            <a:latin typeface="Cambria Math" panose="02040503050406030204" pitchFamily="18" charset="0"/>
                            <a:ea typeface="Cambria Math" charset="0"/>
                            <a:cs typeface="Cambria Math" charset="0"/>
                          </a:rPr>
                        </m:ctrlPr>
                      </m:sSubPr>
                      <m:e>
                        <m:r>
                          <a:rPr lang="en-GB" b="0" i="1" smtClean="0">
                            <a:latin typeface="Cambria Math" charset="0"/>
                            <a:ea typeface="Cambria Math" charset="0"/>
                            <a:cs typeface="Cambria Math" charset="0"/>
                          </a:rPr>
                          <m:t>𝑥</m:t>
                        </m:r>
                      </m:e>
                      <m:sub>
                        <m:r>
                          <a:rPr lang="en-GB" b="0" i="1" smtClean="0">
                            <a:latin typeface="Cambria Math" charset="0"/>
                            <a:ea typeface="Cambria Math" charset="0"/>
                            <a:cs typeface="Cambria Math" charset="0"/>
                          </a:rPr>
                          <m:t>1</m:t>
                        </m:r>
                      </m:sub>
                    </m:sSub>
                  </m:oMath>
                </a14:m>
                <a:r>
                  <a:rPr lang="en-US" dirty="0"/>
                  <a:t> and </a:t>
                </a:r>
                <a14:m>
                  <m:oMath xmlns:m="http://schemas.openxmlformats.org/officeDocument/2006/math">
                    <m:r>
                      <a:rPr lang="en-US" i="1" smtClean="0">
                        <a:latin typeface="Cambria Math" charset="0"/>
                        <a:ea typeface="Cambria Math" charset="0"/>
                        <a:cs typeface="Cambria Math" charset="0"/>
                      </a:rPr>
                      <m:t>∆</m:t>
                    </m:r>
                    <m:r>
                      <a:rPr lang="en-GB" b="0" i="1" smtClean="0">
                        <a:latin typeface="Cambria Math" charset="0"/>
                        <a:ea typeface="Cambria Math" charset="0"/>
                        <a:cs typeface="Cambria Math" charset="0"/>
                      </a:rPr>
                      <m:t>𝑦</m:t>
                    </m:r>
                    <m:r>
                      <a:rPr lang="en-GB" b="0" i="1" smtClean="0">
                        <a:latin typeface="Cambria Math" charset="0"/>
                        <a:ea typeface="Cambria Math" charset="0"/>
                        <a:cs typeface="Cambria Math" charset="0"/>
                      </a:rPr>
                      <m:t>=</m:t>
                    </m:r>
                    <m:sSub>
                      <m:sSubPr>
                        <m:ctrlPr>
                          <a:rPr lang="en-US" b="0" i="1" smtClean="0">
                            <a:latin typeface="Cambria Math" panose="02040503050406030204" pitchFamily="18" charset="0"/>
                            <a:ea typeface="Cambria Math" charset="0"/>
                            <a:cs typeface="Cambria Math" charset="0"/>
                          </a:rPr>
                        </m:ctrlPr>
                      </m:sSubPr>
                      <m:e>
                        <m:r>
                          <a:rPr lang="en-GB" b="0" i="1" smtClean="0">
                            <a:latin typeface="Cambria Math" charset="0"/>
                            <a:ea typeface="Cambria Math" charset="0"/>
                            <a:cs typeface="Cambria Math" charset="0"/>
                          </a:rPr>
                          <m:t>𝑦</m:t>
                        </m:r>
                      </m:e>
                      <m:sub>
                        <m:r>
                          <a:rPr lang="en-GB" b="0" i="1" smtClean="0">
                            <a:latin typeface="Cambria Math" charset="0"/>
                            <a:ea typeface="Cambria Math" charset="0"/>
                            <a:cs typeface="Cambria Math" charset="0"/>
                          </a:rPr>
                          <m:t>2</m:t>
                        </m:r>
                      </m:sub>
                    </m:sSub>
                    <m:r>
                      <a:rPr lang="en-GB" b="0" i="1" smtClean="0">
                        <a:latin typeface="Cambria Math" charset="0"/>
                        <a:ea typeface="Cambria Math" charset="0"/>
                        <a:cs typeface="Cambria Math" charset="0"/>
                      </a:rPr>
                      <m:t>−</m:t>
                    </m:r>
                    <m:sSub>
                      <m:sSubPr>
                        <m:ctrlPr>
                          <a:rPr lang="en-US" b="0" i="1" smtClean="0">
                            <a:latin typeface="Cambria Math" panose="02040503050406030204" pitchFamily="18" charset="0"/>
                            <a:ea typeface="Cambria Math" charset="0"/>
                            <a:cs typeface="Cambria Math" charset="0"/>
                          </a:rPr>
                        </m:ctrlPr>
                      </m:sSubPr>
                      <m:e>
                        <m:r>
                          <a:rPr lang="en-GB" b="0" i="1" smtClean="0">
                            <a:latin typeface="Cambria Math" charset="0"/>
                            <a:ea typeface="Cambria Math" charset="0"/>
                            <a:cs typeface="Cambria Math" charset="0"/>
                          </a:rPr>
                          <m:t>𝑦</m:t>
                        </m:r>
                      </m:e>
                      <m:sub>
                        <m:r>
                          <a:rPr lang="en-GB" b="0" i="1" smtClean="0">
                            <a:latin typeface="Cambria Math" charset="0"/>
                            <a:ea typeface="Cambria Math" charset="0"/>
                            <a:cs typeface="Cambria Math" charset="0"/>
                          </a:rPr>
                          <m:t>1</m:t>
                        </m:r>
                      </m:sub>
                    </m:sSub>
                  </m:oMath>
                </a14:m>
                <a:r>
                  <a:rPr lang="en-US" dirty="0"/>
                  <a:t>.</a:t>
                </a:r>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522457" y="56263"/>
                <a:ext cx="8383423" cy="6671128"/>
              </a:xfrm>
              <a:blipFill rotWithShape="0">
                <a:blip r:embed="rId2"/>
                <a:stretch>
                  <a:fillRect l="-364"/>
                </a:stretch>
              </a:blipFill>
            </p:spPr>
            <p:txBody>
              <a:bodyPr/>
              <a:lstStyle/>
              <a:p>
                <a:r>
                  <a:rPr lang="en-US">
                    <a:noFill/>
                  </a:rPr>
                  <a:t> </a:t>
                </a:r>
              </a:p>
            </p:txBody>
          </p:sp>
        </mc:Fallback>
      </mc:AlternateContent>
      <p:pic>
        <p:nvPicPr>
          <p:cNvPr id="4" name="Picture 2" descr="\\172.16.3.215\data4\Graphics\Powerpoint\WILEY WORK\GILAT\Final Files\ch03\gilat_3e_eq_03_43.jpg"/>
          <p:cNvPicPr>
            <a:picLocks noChangeAspect="1" noChangeArrowheads="1"/>
          </p:cNvPicPr>
          <p:nvPr/>
        </p:nvPicPr>
        <p:blipFill>
          <a:blip r:embed="rId3"/>
          <a:stretch>
            <a:fillRect/>
          </a:stretch>
        </p:blipFill>
        <p:spPr bwMode="auto">
          <a:xfrm>
            <a:off x="670559" y="2598673"/>
            <a:ext cx="5493173" cy="616019"/>
          </a:xfrm>
          <a:prstGeom prst="rect">
            <a:avLst/>
          </a:prstGeom>
          <a:noFill/>
        </p:spPr>
      </p:pic>
      <p:pic>
        <p:nvPicPr>
          <p:cNvPr id="5" name="Picture 2" descr="\\172.16.3.215\data4\Graphics\Powerpoint\WILEY WORK\GILAT\Final Files\ch03\gilat_3e_eq_03_44.jpg"/>
          <p:cNvPicPr>
            <a:picLocks noChangeAspect="1" noChangeArrowheads="1"/>
          </p:cNvPicPr>
          <p:nvPr/>
        </p:nvPicPr>
        <p:blipFill>
          <a:blip r:embed="rId4"/>
          <a:stretch>
            <a:fillRect/>
          </a:stretch>
        </p:blipFill>
        <p:spPr bwMode="auto">
          <a:xfrm>
            <a:off x="670559" y="3877333"/>
            <a:ext cx="5420359" cy="638828"/>
          </a:xfrm>
          <a:prstGeom prst="rect">
            <a:avLst/>
          </a:prstGeom>
          <a:noFill/>
        </p:spPr>
      </p:pic>
    </p:spTree>
    <p:extLst>
      <p:ext uri="{BB962C8B-B14F-4D97-AF65-F5344CB8AC3E}">
        <p14:creationId xmlns:p14="http://schemas.microsoft.com/office/powerpoint/2010/main" val="18727094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dirty="0"/>
              </a:p>
              <a:p>
                <a:pPr marL="45720" indent="0">
                  <a:buNone/>
                </a:pPr>
                <a:r>
                  <a:rPr lang="en-US" b="1" i="1" dirty="0"/>
                  <a:t>Cramer’s Rule and Solution to a System of Simultaneous Equations:</a:t>
                </a:r>
              </a:p>
              <a:p>
                <a:pPr marL="45720" indent="0">
                  <a:buNone/>
                </a:pPr>
                <a:endParaRPr lang="en-US" b="1" i="1" dirty="0"/>
              </a:p>
              <a:p>
                <a:pPr marL="45720" indent="0">
                  <a:buNone/>
                </a:pPr>
                <a:r>
                  <a:rPr lang="en-US" dirty="0"/>
                  <a:t>Cramer’s Rule states that the solution (for </a:t>
                </a:r>
                <a14:m>
                  <m:oMath xmlns:m="http://schemas.openxmlformats.org/officeDocument/2006/math">
                    <m:d>
                      <m:dPr>
                        <m:begChr m:val="["/>
                        <m:endChr m:val="]"/>
                        <m:ctrlPr>
                          <a:rPr lang="pt-BR" i="1" smtClean="0">
                            <a:latin typeface="Cambria Math" panose="02040503050406030204" pitchFamily="18" charset="0"/>
                          </a:rPr>
                        </m:ctrlPr>
                      </m:dPr>
                      <m:e>
                        <m:r>
                          <a:rPr lang="en-GB" b="0" i="1" smtClean="0">
                            <a:latin typeface="Cambria Math" charset="0"/>
                          </a:rPr>
                          <m:t>𝑥</m:t>
                        </m:r>
                      </m:e>
                    </m:d>
                  </m:oMath>
                </a14:m>
                <a:r>
                  <a:rPr lang="en-US" dirty="0"/>
                  <a:t>), if it exists, is given by:</a:t>
                </a:r>
              </a:p>
              <a:p>
                <a:pPr marL="45720" indent="0">
                  <a:buNone/>
                </a:pPr>
                <a:endParaRPr lang="en-US" dirty="0"/>
              </a:p>
              <a:p>
                <a:pPr marL="45720" indent="0">
                  <a:buNone/>
                </a:pPr>
                <a:endParaRPr lang="en-US" dirty="0"/>
              </a:p>
              <a:p>
                <a:pPr marL="45720" indent="0">
                  <a:buNone/>
                </a:pPr>
                <a:endParaRPr lang="en-US" dirty="0"/>
              </a:p>
              <a:p>
                <a:pPr marL="45720" indent="0">
                  <a:buNone/>
                </a:pPr>
                <a:r>
                  <a:rPr lang="en-US" dirty="0"/>
                  <a:t>where </a:t>
                </a:r>
                <a14:m>
                  <m:oMath xmlns:m="http://schemas.openxmlformats.org/officeDocument/2006/math">
                    <m:sSubSup>
                      <m:sSubSupPr>
                        <m:ctrlPr>
                          <a:rPr lang="en-US" i="1" smtClean="0">
                            <a:latin typeface="Cambria Math" panose="02040503050406030204" pitchFamily="18" charset="0"/>
                          </a:rPr>
                        </m:ctrlPr>
                      </m:sSubSupPr>
                      <m:e>
                        <m:r>
                          <a:rPr lang="en-GB" b="0" i="1" smtClean="0">
                            <a:latin typeface="Cambria Math" charset="0"/>
                          </a:rPr>
                          <m:t>𝑎</m:t>
                        </m:r>
                      </m:e>
                      <m:sub>
                        <m:r>
                          <a:rPr lang="en-GB" b="0" i="1" smtClean="0">
                            <a:latin typeface="Cambria Math" charset="0"/>
                          </a:rPr>
                          <m:t>𝑗</m:t>
                        </m:r>
                      </m:sub>
                      <m:sup>
                        <m:r>
                          <a:rPr lang="en-GB" b="0" i="1" smtClean="0">
                            <a:latin typeface="Cambria Math" charset="0"/>
                          </a:rPr>
                          <m:t>′</m:t>
                        </m:r>
                      </m:sup>
                    </m:sSubSup>
                  </m:oMath>
                </a14:m>
                <a:r>
                  <a:rPr lang="en-US" dirty="0"/>
                  <a:t> is the matrix formed  by replacing the </a:t>
                </a:r>
                <a14:m>
                  <m:oMath xmlns:m="http://schemas.openxmlformats.org/officeDocument/2006/math">
                    <m:r>
                      <a:rPr lang="en-GB" b="0" i="1" smtClean="0">
                        <a:latin typeface="Cambria Math" charset="0"/>
                      </a:rPr>
                      <m:t>𝑗</m:t>
                    </m:r>
                  </m:oMath>
                </a14:m>
                <a:r>
                  <a:rPr lang="en-US" dirty="0" err="1"/>
                  <a:t>th</a:t>
                </a:r>
                <a:r>
                  <a:rPr lang="en-US" dirty="0"/>
                  <a:t> column of the matrix </a:t>
                </a:r>
                <a14:m>
                  <m:oMath xmlns:m="http://schemas.openxmlformats.org/officeDocument/2006/math">
                    <m:d>
                      <m:dPr>
                        <m:begChr m:val="["/>
                        <m:endChr m:val="]"/>
                        <m:ctrlPr>
                          <a:rPr lang="pt-BR" i="1" smtClean="0">
                            <a:latin typeface="Cambria Math" panose="02040503050406030204" pitchFamily="18" charset="0"/>
                          </a:rPr>
                        </m:ctrlPr>
                      </m:dPr>
                      <m:e>
                        <m:r>
                          <a:rPr lang="en-GB" b="0" i="1" smtClean="0">
                            <a:latin typeface="Cambria Math" charset="0"/>
                          </a:rPr>
                          <m:t>𝑎</m:t>
                        </m:r>
                      </m:e>
                    </m:d>
                  </m:oMath>
                </a14:m>
                <a:r>
                  <a:rPr lang="en-US" dirty="0"/>
                  <a:t> with the column vector </a:t>
                </a:r>
                <a14:m>
                  <m:oMath xmlns:m="http://schemas.openxmlformats.org/officeDocument/2006/math">
                    <m:d>
                      <m:dPr>
                        <m:begChr m:val="["/>
                        <m:endChr m:val="]"/>
                        <m:ctrlPr>
                          <a:rPr lang="en-GB" b="0" i="1" smtClean="0">
                            <a:latin typeface="Cambria Math" panose="02040503050406030204" pitchFamily="18" charset="0"/>
                          </a:rPr>
                        </m:ctrlPr>
                      </m:dPr>
                      <m:e>
                        <m:r>
                          <a:rPr lang="en-GB" b="0" i="1" smtClean="0">
                            <a:latin typeface="Cambria Math" charset="0"/>
                          </a:rPr>
                          <m:t>𝑏</m:t>
                        </m:r>
                      </m:e>
                    </m:d>
                    <m:r>
                      <a:rPr lang="en-GB" b="0" i="1" smtClean="0">
                        <a:latin typeface="Cambria Math" charset="0"/>
                      </a:rPr>
                      <m:t>.</m:t>
                    </m:r>
                  </m:oMath>
                </a14:m>
                <a:endParaRPr lang="en-US" dirty="0"/>
              </a:p>
              <a:p>
                <a:pPr marL="45720" indent="0">
                  <a:buNone/>
                </a:pPr>
                <a:r>
                  <a:rPr lang="en-US" dirty="0"/>
                  <a:t>Note: </a:t>
                </a:r>
                <a14:m>
                  <m:oMath xmlns:m="http://schemas.openxmlformats.org/officeDocument/2006/math">
                    <m:sSup>
                      <m:sSupPr>
                        <m:ctrlPr>
                          <a:rPr lang="en-US" i="1" smtClean="0">
                            <a:latin typeface="Cambria Math" panose="02040503050406030204" pitchFamily="18" charset="0"/>
                          </a:rPr>
                        </m:ctrlPr>
                      </m:sSupPr>
                      <m:e>
                        <m:d>
                          <m:dPr>
                            <m:begChr m:val="["/>
                            <m:endChr m:val="]"/>
                            <m:ctrlPr>
                              <a:rPr lang="pt-BR" i="1" smtClean="0">
                                <a:latin typeface="Cambria Math" panose="02040503050406030204" pitchFamily="18" charset="0"/>
                              </a:rPr>
                            </m:ctrlPr>
                          </m:dPr>
                          <m:e>
                            <m:r>
                              <a:rPr lang="en-GB" b="0" i="1" smtClean="0">
                                <a:latin typeface="Cambria Math" charset="0"/>
                              </a:rPr>
                              <m:t>𝑎</m:t>
                            </m:r>
                          </m:e>
                        </m:d>
                      </m:e>
                      <m:sup>
                        <m:r>
                          <a:rPr lang="en-GB" b="0" i="1" smtClean="0">
                            <a:latin typeface="Cambria Math" charset="0"/>
                          </a:rPr>
                          <m:t>−1</m:t>
                        </m:r>
                      </m:sup>
                    </m:sSup>
                  </m:oMath>
                </a14:m>
                <a:r>
                  <a:rPr lang="en-US" dirty="0"/>
                  <a:t> exists </a:t>
                </a:r>
                <a14:m>
                  <m:oMath xmlns:m="http://schemas.openxmlformats.org/officeDocument/2006/math">
                    <m:r>
                      <a:rPr lang="en-GB" b="0" i="1" smtClean="0">
                        <a:latin typeface="Cambria Math" charset="0"/>
                      </a:rPr>
                      <m:t>𝑖𝑓𝑓</m:t>
                    </m:r>
                    <m:r>
                      <a:rPr lang="en-GB" b="0" i="1" smtClean="0">
                        <a:latin typeface="Cambria Math" charset="0"/>
                      </a:rPr>
                      <m:t> </m:t>
                    </m:r>
                    <m:r>
                      <m:rPr>
                        <m:sty m:val="p"/>
                      </m:rPr>
                      <a:rPr lang="en-GB" b="0" i="0" smtClean="0">
                        <a:latin typeface="Cambria Math" charset="0"/>
                      </a:rPr>
                      <m:t>det</m:t>
                    </m:r>
                    <m:r>
                      <a:rPr lang="en-GB" b="0" i="1" smtClean="0">
                        <a:latin typeface="Cambria Math" charset="0"/>
                      </a:rPr>
                      <m:t>⁡(</m:t>
                    </m:r>
                    <m:r>
                      <a:rPr lang="en-GB" b="0" i="1" smtClean="0">
                        <a:latin typeface="Cambria Math" charset="0"/>
                      </a:rPr>
                      <m:t>𝑎</m:t>
                    </m:r>
                    <m:r>
                      <a:rPr lang="en-GB" b="0" i="1" smtClean="0">
                        <a:latin typeface="Cambria Math" charset="0"/>
                      </a:rPr>
                      <m:t>)≠0</m:t>
                    </m:r>
                  </m:oMath>
                </a14:m>
                <a:endParaRPr lang="en-US" dirty="0"/>
              </a:p>
              <a:p>
                <a:pPr marL="45720" indent="0">
                  <a:buNone/>
                </a:pPr>
                <a14:m>
                  <m:oMath xmlns:m="http://schemas.openxmlformats.org/officeDocument/2006/math">
                    <m:func>
                      <m:funcPr>
                        <m:ctrlPr>
                          <a:rPr lang="en-GB" b="0" i="1" smtClean="0">
                            <a:latin typeface="Cambria Math" panose="02040503050406030204" pitchFamily="18" charset="0"/>
                          </a:rPr>
                        </m:ctrlPr>
                      </m:funcPr>
                      <m:fName>
                        <m:r>
                          <m:rPr>
                            <m:sty m:val="p"/>
                          </m:rPr>
                          <a:rPr lang="en-GB" b="0" i="0" smtClean="0">
                            <a:latin typeface="Cambria Math" charset="0"/>
                          </a:rPr>
                          <m:t>det</m:t>
                        </m:r>
                      </m:fName>
                      <m:e>
                        <m:d>
                          <m:dPr>
                            <m:ctrlPr>
                              <a:rPr lang="en-GB" b="0" i="1" smtClean="0">
                                <a:latin typeface="Cambria Math" panose="02040503050406030204" pitchFamily="18" charset="0"/>
                              </a:rPr>
                            </m:ctrlPr>
                          </m:dPr>
                          <m:e>
                            <m:r>
                              <a:rPr lang="en-GB" b="0" i="1" smtClean="0">
                                <a:latin typeface="Cambria Math" charset="0"/>
                              </a:rPr>
                              <m:t>𝑎</m:t>
                            </m:r>
                          </m:e>
                        </m:d>
                      </m:e>
                    </m:func>
                    <m:r>
                      <a:rPr lang="en-GB" b="0" i="1" smtClean="0">
                        <a:latin typeface="Cambria Math" charset="0"/>
                      </a:rPr>
                      <m:t>=0</m:t>
                    </m:r>
                  </m:oMath>
                </a14:m>
                <a:r>
                  <a:rPr lang="en-US" dirty="0"/>
                  <a:t> if one or more columns or rows of </a:t>
                </a:r>
                <a14:m>
                  <m:oMath xmlns:m="http://schemas.openxmlformats.org/officeDocument/2006/math">
                    <m:d>
                      <m:dPr>
                        <m:begChr m:val="["/>
                        <m:endChr m:val="]"/>
                        <m:ctrlPr>
                          <a:rPr lang="en-GB" b="0" i="1" smtClean="0">
                            <a:latin typeface="Cambria Math" panose="02040503050406030204" pitchFamily="18" charset="0"/>
                          </a:rPr>
                        </m:ctrlPr>
                      </m:dPr>
                      <m:e>
                        <m:r>
                          <a:rPr lang="en-GB" b="0" i="1" smtClean="0">
                            <a:latin typeface="Cambria Math" charset="0"/>
                          </a:rPr>
                          <m:t>𝑎</m:t>
                        </m:r>
                      </m:e>
                    </m:d>
                  </m:oMath>
                </a14:m>
                <a:r>
                  <a:rPr lang="en-US" dirty="0"/>
                  <a:t> are not linearly independent.</a:t>
                </a:r>
              </a:p>
              <a:p>
                <a:pPr marL="4572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522457" y="56263"/>
                <a:ext cx="8383423" cy="6671128"/>
              </a:xfrm>
              <a:blipFill rotWithShape="0">
                <a:blip r:embed="rId3"/>
                <a:stretch>
                  <a:fillRect l="-364" r="-1018"/>
                </a:stretch>
              </a:blipFill>
            </p:spPr>
            <p:txBody>
              <a:bodyPr/>
              <a:lstStyle/>
              <a:p>
                <a:r>
                  <a:rPr lang="en-US">
                    <a:noFill/>
                  </a:rPr>
                  <a:t> </a:t>
                </a:r>
              </a:p>
            </p:txBody>
          </p:sp>
        </mc:Fallback>
      </mc:AlternateContent>
      <p:pic>
        <p:nvPicPr>
          <p:cNvPr id="8" name="Picture 2" descr="\\172.16.3.215\data4\Graphics\Powerpoint\WILEY WORK\GILAT\Final Files\ch02\gilat_3e_eq_02_44.jpg"/>
          <p:cNvPicPr>
            <a:picLocks noChangeAspect="1" noChangeArrowheads="1"/>
          </p:cNvPicPr>
          <p:nvPr/>
        </p:nvPicPr>
        <p:blipFill>
          <a:blip r:embed="rId4"/>
          <a:stretch>
            <a:fillRect/>
          </a:stretch>
        </p:blipFill>
        <p:spPr bwMode="auto">
          <a:xfrm>
            <a:off x="655308" y="2657618"/>
            <a:ext cx="6945220" cy="734209"/>
          </a:xfrm>
          <a:prstGeom prst="rect">
            <a:avLst/>
          </a:prstGeom>
          <a:noFill/>
        </p:spPr>
      </p:pic>
    </p:spTree>
    <p:extLst>
      <p:ext uri="{BB962C8B-B14F-4D97-AF65-F5344CB8AC3E}">
        <p14:creationId xmlns:p14="http://schemas.microsoft.com/office/powerpoint/2010/main" val="146983448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dirty="0"/>
              </a:p>
              <a:p>
                <a:pPr marL="45720" indent="0">
                  <a:buNone/>
                </a:pPr>
                <a:r>
                  <a:rPr lang="en-US" b="1" i="1" dirty="0"/>
                  <a:t>The </a:t>
                </a:r>
                <a:r>
                  <a:rPr lang="en-US" b="1" i="1" dirty="0" err="1"/>
                  <a:t>Jacobian</a:t>
                </a:r>
                <a:r>
                  <a:rPr lang="en-US" b="1" i="1" dirty="0"/>
                  <a:t>:</a:t>
                </a:r>
              </a:p>
              <a:p>
                <a:pPr marL="45720" indent="0">
                  <a:buNone/>
                </a:pPr>
                <a:endParaRPr lang="en-US" b="1" i="1" dirty="0"/>
              </a:p>
              <a:p>
                <a:pPr marL="45720" indent="0">
                  <a:buNone/>
                </a:pPr>
                <a:r>
                  <a:rPr lang="en-US" dirty="0"/>
                  <a:t>The </a:t>
                </a:r>
                <a:r>
                  <a:rPr lang="en-US" dirty="0" err="1"/>
                  <a:t>Jacobian</a:t>
                </a:r>
                <a:r>
                  <a:rPr lang="en-US" dirty="0"/>
                  <a:t> is a quantity that arises when solving systems of non-linear equations. Given </a:t>
                </a:r>
                <a14:m>
                  <m:oMath xmlns:m="http://schemas.openxmlformats.org/officeDocument/2006/math">
                    <m:sSub>
                      <m:sSubPr>
                        <m:ctrlPr>
                          <a:rPr lang="en-US" i="1" smtClean="0">
                            <a:latin typeface="Cambria Math" panose="02040503050406030204" pitchFamily="18" charset="0"/>
                          </a:rPr>
                        </m:ctrlPr>
                      </m:sSubPr>
                      <m:e>
                        <m:r>
                          <a:rPr lang="en-GB" b="0" i="1" smtClean="0">
                            <a:latin typeface="Cambria Math" charset="0"/>
                          </a:rPr>
                          <m:t>𝑓</m:t>
                        </m:r>
                      </m:e>
                      <m:sub>
                        <m:r>
                          <a:rPr lang="en-GB" b="0" i="1" smtClean="0">
                            <a:latin typeface="Cambria Math" charset="0"/>
                          </a:rPr>
                          <m:t>1</m:t>
                        </m:r>
                      </m:sub>
                    </m:sSub>
                    <m:d>
                      <m:dPr>
                        <m:ctrlPr>
                          <a:rPr lang="en-GB" b="0" i="1" smtClean="0">
                            <a:latin typeface="Cambria Math" panose="02040503050406030204" pitchFamily="18" charset="0"/>
                          </a:rPr>
                        </m:ctrlPr>
                      </m:dPr>
                      <m:e>
                        <m:r>
                          <a:rPr lang="en-GB" b="0" i="1" smtClean="0">
                            <a:latin typeface="Cambria Math" charset="0"/>
                          </a:rPr>
                          <m:t>𝑥</m:t>
                        </m:r>
                        <m:r>
                          <a:rPr lang="en-GB" b="0" i="1" smtClean="0">
                            <a:latin typeface="Cambria Math" charset="0"/>
                          </a:rPr>
                          <m:t>,</m:t>
                        </m:r>
                        <m:r>
                          <a:rPr lang="en-GB" b="0" i="1" smtClean="0">
                            <a:latin typeface="Cambria Math" charset="0"/>
                          </a:rPr>
                          <m:t>𝑦</m:t>
                        </m:r>
                      </m:e>
                    </m:d>
                    <m:r>
                      <a:rPr lang="en-GB" b="0" i="1" smtClean="0">
                        <a:latin typeface="Cambria Math" charset="0"/>
                      </a:rPr>
                      <m:t>=</m:t>
                    </m:r>
                    <m:r>
                      <a:rPr lang="en-GB" b="0" i="1" smtClean="0">
                        <a:latin typeface="Cambria Math" charset="0"/>
                      </a:rPr>
                      <m:t>𝑎</m:t>
                    </m:r>
                  </m:oMath>
                </a14:m>
                <a:r>
                  <a:rPr lang="en-US" dirty="0"/>
                  <a:t> and </a:t>
                </a:r>
                <a14:m>
                  <m:oMath xmlns:m="http://schemas.openxmlformats.org/officeDocument/2006/math">
                    <m:sSub>
                      <m:sSubPr>
                        <m:ctrlPr>
                          <a:rPr lang="en-US" i="1">
                            <a:latin typeface="Cambria Math" panose="02040503050406030204" pitchFamily="18" charset="0"/>
                          </a:rPr>
                        </m:ctrlPr>
                      </m:sSubPr>
                      <m:e>
                        <m:r>
                          <a:rPr lang="en-GB" i="1">
                            <a:latin typeface="Cambria Math" charset="0"/>
                          </a:rPr>
                          <m:t>𝑓</m:t>
                        </m:r>
                      </m:e>
                      <m:sub>
                        <m:r>
                          <a:rPr lang="en-GB" b="0" i="1" smtClean="0">
                            <a:latin typeface="Cambria Math" charset="0"/>
                          </a:rPr>
                          <m:t>2</m:t>
                        </m:r>
                      </m:sub>
                    </m:sSub>
                    <m:d>
                      <m:dPr>
                        <m:ctrlPr>
                          <a:rPr lang="en-GB" i="1">
                            <a:latin typeface="Cambria Math" panose="02040503050406030204" pitchFamily="18" charset="0"/>
                          </a:rPr>
                        </m:ctrlPr>
                      </m:dPr>
                      <m:e>
                        <m:r>
                          <a:rPr lang="en-GB" i="1">
                            <a:latin typeface="Cambria Math" charset="0"/>
                          </a:rPr>
                          <m:t>𝑥</m:t>
                        </m:r>
                        <m:r>
                          <a:rPr lang="en-GB" i="1">
                            <a:latin typeface="Cambria Math" charset="0"/>
                          </a:rPr>
                          <m:t>,</m:t>
                        </m:r>
                        <m:r>
                          <a:rPr lang="en-GB" i="1">
                            <a:latin typeface="Cambria Math" charset="0"/>
                          </a:rPr>
                          <m:t>𝑦</m:t>
                        </m:r>
                      </m:e>
                    </m:d>
                    <m:r>
                      <a:rPr lang="en-GB" i="1">
                        <a:latin typeface="Cambria Math" charset="0"/>
                      </a:rPr>
                      <m:t>=</m:t>
                    </m:r>
                    <m:r>
                      <a:rPr lang="en-GB" b="0" i="1" smtClean="0">
                        <a:latin typeface="Cambria Math" charset="0"/>
                      </a:rPr>
                      <m:t>𝑏</m:t>
                    </m:r>
                  </m:oMath>
                </a14:m>
                <a:r>
                  <a:rPr lang="en-US" dirty="0"/>
                  <a:t> (where </a:t>
                </a:r>
                <a14:m>
                  <m:oMath xmlns:m="http://schemas.openxmlformats.org/officeDocument/2006/math">
                    <m:r>
                      <a:rPr lang="en-GB" b="0" i="1" smtClean="0">
                        <a:latin typeface="Cambria Math" charset="0"/>
                      </a:rPr>
                      <m:t>𝑎</m:t>
                    </m:r>
                  </m:oMath>
                </a14:m>
                <a:r>
                  <a:rPr lang="en-US" dirty="0"/>
                  <a:t> and </a:t>
                </a:r>
                <a14:m>
                  <m:oMath xmlns:m="http://schemas.openxmlformats.org/officeDocument/2006/math">
                    <m:r>
                      <a:rPr lang="en-GB" b="0" i="1" smtClean="0">
                        <a:latin typeface="Cambria Math" charset="0"/>
                      </a:rPr>
                      <m:t>𝑏</m:t>
                    </m:r>
                  </m:oMath>
                </a14:m>
                <a:r>
                  <a:rPr lang="en-US" dirty="0"/>
                  <a:t> are constants) then the </a:t>
                </a:r>
                <a:r>
                  <a:rPr lang="en-US" dirty="0" err="1"/>
                  <a:t>Jacobian</a:t>
                </a:r>
                <a:r>
                  <a:rPr lang="en-US" dirty="0"/>
                  <a:t> matrix (given here for a </a:t>
                </a:r>
                <a14:m>
                  <m:oMath xmlns:m="http://schemas.openxmlformats.org/officeDocument/2006/math">
                    <m:r>
                      <a:rPr lang="en-GB" b="0" i="1" smtClean="0">
                        <a:latin typeface="Cambria Math" charset="0"/>
                      </a:rPr>
                      <m:t>2</m:t>
                    </m:r>
                    <m:r>
                      <a:rPr lang="en-GB" b="0" i="1" smtClean="0">
                        <a:latin typeface="Cambria Math" charset="0"/>
                        <a:ea typeface="Cambria Math" charset="0"/>
                        <a:cs typeface="Cambria Math" charset="0"/>
                      </a:rPr>
                      <m:t>×2</m:t>
                    </m:r>
                  </m:oMath>
                </a14:m>
                <a:r>
                  <a:rPr lang="en-US" dirty="0"/>
                  <a:t> matrix) is:</a:t>
                </a:r>
              </a:p>
              <a:p>
                <a:pPr marL="45720" indent="0">
                  <a:buNone/>
                </a:pPr>
                <a:endParaRPr lang="en-US" dirty="0"/>
              </a:p>
              <a:p>
                <a:pPr marL="45720" indent="0">
                  <a:buNone/>
                </a:pPr>
                <a:endParaRPr lang="en-US" dirty="0"/>
              </a:p>
              <a:p>
                <a:pPr marL="45720" indent="0">
                  <a:buNone/>
                </a:pPr>
                <a:endParaRPr lang="en-US" dirty="0"/>
              </a:p>
              <a:p>
                <a:pPr marL="45720" indent="0">
                  <a:buNone/>
                </a:pPr>
                <a:endParaRPr lang="en-US" dirty="0"/>
              </a:p>
              <a:p>
                <a:pPr marL="45720" indent="0">
                  <a:buNone/>
                </a:pPr>
                <a:r>
                  <a:rPr lang="en-US" dirty="0"/>
                  <a:t>The </a:t>
                </a:r>
                <a:r>
                  <a:rPr lang="en-US" dirty="0" err="1"/>
                  <a:t>Jacobian</a:t>
                </a:r>
                <a:r>
                  <a:rPr lang="en-US" dirty="0"/>
                  <a:t> determinant or simply the </a:t>
                </a:r>
                <a:r>
                  <a:rPr lang="en-US" dirty="0" err="1"/>
                  <a:t>Jacobian</a:t>
                </a:r>
                <a:r>
                  <a:rPr lang="en-US" dirty="0"/>
                  <a:t> is:</a:t>
                </a:r>
              </a:p>
              <a:p>
                <a:pPr marL="45720" indent="0">
                  <a:buNone/>
                </a:pPr>
                <a:endParaRPr lang="en-US" dirty="0"/>
              </a:p>
              <a:p>
                <a:pPr marL="45720" indent="0">
                  <a:buNone/>
                </a:pPr>
                <a:endParaRPr lang="en-US" dirty="0"/>
              </a:p>
              <a:p>
                <a:pPr marL="45720" indent="0">
                  <a:buNone/>
                </a:pPr>
                <a:endParaRPr lang="en-US" dirty="0"/>
              </a:p>
              <a:p>
                <a:pPr marL="45720" indent="0">
                  <a:buNone/>
                </a:pPr>
                <a:endParaRPr lang="en-US" dirty="0"/>
              </a:p>
              <a:p>
                <a:pPr marL="45720" indent="0">
                  <a:buNone/>
                </a:pPr>
                <a:endParaRPr lang="en-US" dirty="0"/>
              </a:p>
              <a:p>
                <a:pPr marL="4572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522457" y="56263"/>
                <a:ext cx="8383423" cy="6671128"/>
              </a:xfrm>
              <a:blipFill rotWithShape="0">
                <a:blip r:embed="rId2"/>
                <a:stretch>
                  <a:fillRect l="-364"/>
                </a:stretch>
              </a:blipFill>
            </p:spPr>
            <p:txBody>
              <a:bodyPr/>
              <a:lstStyle/>
              <a:p>
                <a:r>
                  <a:rPr lang="en-US">
                    <a:noFill/>
                  </a:rPr>
                  <a:t> </a:t>
                </a:r>
              </a:p>
            </p:txBody>
          </p:sp>
        </mc:Fallback>
      </mc:AlternateContent>
      <p:pic>
        <p:nvPicPr>
          <p:cNvPr id="4" name="Picture 2" descr="\\172.16.3.215\data4\Graphics\Powerpoint\WILEY WORK\GILAT\Final Files\ch02\gilat_3e_eq_02_71.jpg"/>
          <p:cNvPicPr>
            <a:picLocks noChangeAspect="1" noChangeArrowheads="1"/>
          </p:cNvPicPr>
          <p:nvPr/>
        </p:nvPicPr>
        <p:blipFill>
          <a:blip r:embed="rId3"/>
          <a:stretch>
            <a:fillRect/>
          </a:stretch>
        </p:blipFill>
        <p:spPr bwMode="auto">
          <a:xfrm>
            <a:off x="677334" y="2927338"/>
            <a:ext cx="4315459" cy="1214493"/>
          </a:xfrm>
          <a:prstGeom prst="rect">
            <a:avLst/>
          </a:prstGeom>
          <a:noFill/>
        </p:spPr>
      </p:pic>
      <p:pic>
        <p:nvPicPr>
          <p:cNvPr id="5" name="Picture 2" descr="\\172.16.3.215\data4\Graphics\Powerpoint\WILEY WORK\GILAT\Final Files\ch02\gilat_3e_eq_02_72.jpg"/>
          <p:cNvPicPr>
            <a:picLocks noChangeAspect="1" noChangeArrowheads="1"/>
          </p:cNvPicPr>
          <p:nvPr/>
        </p:nvPicPr>
        <p:blipFill>
          <a:blip r:embed="rId4"/>
          <a:stretch>
            <a:fillRect/>
          </a:stretch>
        </p:blipFill>
        <p:spPr bwMode="auto">
          <a:xfrm>
            <a:off x="677334" y="5114541"/>
            <a:ext cx="6111393" cy="1222212"/>
          </a:xfrm>
          <a:prstGeom prst="rect">
            <a:avLst/>
          </a:prstGeom>
          <a:noFill/>
        </p:spPr>
      </p:pic>
    </p:spTree>
    <p:extLst>
      <p:ext uri="{BB962C8B-B14F-4D97-AF65-F5344CB8AC3E}">
        <p14:creationId xmlns:p14="http://schemas.microsoft.com/office/powerpoint/2010/main" val="63170456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b="1" i="1" dirty="0"/>
          </a:p>
          <a:p>
            <a:pPr marL="45720" indent="0">
              <a:buNone/>
            </a:pPr>
            <a:r>
              <a:rPr lang="en-US" b="1" i="1" dirty="0"/>
              <a:t>Newton’s Method (for Nonlinear Equations):</a:t>
            </a:r>
          </a:p>
          <a:p>
            <a:pPr marL="45720" indent="0">
              <a:buNone/>
            </a:pPr>
            <a:endParaRPr lang="en-US" b="1" i="1" dirty="0"/>
          </a:p>
          <a:p>
            <a:pPr marL="45720" indent="0">
              <a:buNone/>
            </a:pPr>
            <a:r>
              <a:rPr lang="en-US" dirty="0"/>
              <a:t>This system of equations can then be solved using Cramer’s Rule:</a:t>
            </a:r>
          </a:p>
          <a:p>
            <a:pPr marL="45720" indent="0">
              <a:buNone/>
            </a:pPr>
            <a:endParaRPr lang="en-US" dirty="0"/>
          </a:p>
          <a:p>
            <a:pPr marL="45720" indent="0">
              <a:buNone/>
            </a:pPr>
            <a:endParaRPr lang="en-US" dirty="0"/>
          </a:p>
          <a:p>
            <a:pPr marL="45720" indent="0">
              <a:buNone/>
            </a:pPr>
            <a:endParaRPr lang="en-US" dirty="0"/>
          </a:p>
          <a:p>
            <a:pPr marL="45720" indent="0">
              <a:buNone/>
            </a:pPr>
            <a:endParaRPr lang="en-US" dirty="0"/>
          </a:p>
          <a:p>
            <a:pPr marL="45720" indent="0">
              <a:buNone/>
            </a:pPr>
            <a:endParaRPr lang="en-US" dirty="0"/>
          </a:p>
          <a:p>
            <a:pPr marL="45720" indent="0">
              <a:buNone/>
            </a:pPr>
            <a:endParaRPr lang="en-US" dirty="0"/>
          </a:p>
          <a:p>
            <a:pPr marL="45720" indent="0">
              <a:buNone/>
            </a:pPr>
            <a:r>
              <a:rPr lang="en-US" dirty="0"/>
              <a:t>where</a:t>
            </a:r>
          </a:p>
          <a:p>
            <a:pPr marL="45720" indent="0">
              <a:buNone/>
            </a:pPr>
            <a:endParaRPr lang="en-US" dirty="0"/>
          </a:p>
          <a:p>
            <a:pPr marL="45720" indent="0">
              <a:buNone/>
            </a:pPr>
            <a:endParaRPr lang="en-US" dirty="0"/>
          </a:p>
          <a:p>
            <a:pPr marL="45720" indent="0">
              <a:buNone/>
            </a:pPr>
            <a:endParaRPr lang="en-US" dirty="0"/>
          </a:p>
          <a:p>
            <a:pPr marL="45720" indent="0">
              <a:buNone/>
            </a:pPr>
            <a:endParaRPr lang="en-US" dirty="0"/>
          </a:p>
          <a:p>
            <a:pPr marL="45720" indent="0">
              <a:buNone/>
            </a:pPr>
            <a:endParaRPr lang="en-US" b="1" i="1" dirty="0">
              <a:latin typeface="Arial" charset="0"/>
              <a:ea typeface="Arial" charset="0"/>
              <a:cs typeface="Arial" charset="0"/>
            </a:endParaRPr>
          </a:p>
        </p:txBody>
      </p:sp>
      <p:pic>
        <p:nvPicPr>
          <p:cNvPr id="7" name="Picture 2" descr="\\172.16.3.215\data4\Graphics\Powerpoint\WILEY WORK\GILAT\Final Files\ch03\gilat_3e_eq_03_45.jpg"/>
          <p:cNvPicPr>
            <a:picLocks noChangeAspect="1" noChangeArrowheads="1"/>
          </p:cNvPicPr>
          <p:nvPr/>
        </p:nvPicPr>
        <p:blipFill>
          <a:blip r:embed="rId2">
            <a:duotone>
              <a:prstClr val="black"/>
              <a:schemeClr val="accent3">
                <a:tint val="45000"/>
                <a:satMod val="400000"/>
              </a:schemeClr>
            </a:duotone>
          </a:blip>
          <a:stretch>
            <a:fillRect/>
          </a:stretch>
        </p:blipFill>
        <p:spPr bwMode="auto">
          <a:xfrm>
            <a:off x="690880" y="2398904"/>
            <a:ext cx="6347460" cy="992923"/>
          </a:xfrm>
          <a:prstGeom prst="rect">
            <a:avLst/>
          </a:prstGeom>
          <a:noFill/>
        </p:spPr>
      </p:pic>
      <p:pic>
        <p:nvPicPr>
          <p:cNvPr id="8" name="Picture 2" descr="\\172.16.3.215\data4\Graphics\Powerpoint\WILEY WORK\GILAT\Final Files\ch03\gilat_3e_eq_03_46.jpg"/>
          <p:cNvPicPr>
            <a:picLocks noChangeAspect="1" noChangeArrowheads="1"/>
          </p:cNvPicPr>
          <p:nvPr/>
        </p:nvPicPr>
        <p:blipFill>
          <a:blip r:embed="rId3">
            <a:duotone>
              <a:prstClr val="black"/>
              <a:schemeClr val="accent3">
                <a:tint val="45000"/>
                <a:satMod val="400000"/>
              </a:schemeClr>
            </a:duotone>
          </a:blip>
          <a:stretch>
            <a:fillRect/>
          </a:stretch>
        </p:blipFill>
        <p:spPr bwMode="auto">
          <a:xfrm>
            <a:off x="690880" y="3585041"/>
            <a:ext cx="6381327" cy="943524"/>
          </a:xfrm>
          <a:prstGeom prst="rect">
            <a:avLst/>
          </a:prstGeom>
          <a:noFill/>
        </p:spPr>
      </p:pic>
      <p:pic>
        <p:nvPicPr>
          <p:cNvPr id="9" name="Picture 2" descr="\\172.16.3.215\data4\Graphics\Powerpoint\WILEY WORK\GILAT\Final Files\ch03\gilat_3e_eq_03_47.jpg"/>
          <p:cNvPicPr>
            <a:picLocks noChangeAspect="1" noChangeArrowheads="1"/>
          </p:cNvPicPr>
          <p:nvPr/>
        </p:nvPicPr>
        <p:blipFill>
          <a:blip r:embed="rId4">
            <a:duotone>
              <a:prstClr val="black"/>
              <a:schemeClr val="accent3">
                <a:tint val="45000"/>
                <a:satMod val="400000"/>
              </a:schemeClr>
            </a:duotone>
          </a:blip>
          <a:stretch>
            <a:fillRect/>
          </a:stretch>
        </p:blipFill>
        <p:spPr bwMode="auto">
          <a:xfrm>
            <a:off x="690880" y="5296323"/>
            <a:ext cx="5453380" cy="1363345"/>
          </a:xfrm>
          <a:prstGeom prst="rect">
            <a:avLst/>
          </a:prstGeom>
          <a:noFill/>
        </p:spPr>
      </p:pic>
    </p:spTree>
    <p:extLst>
      <p:ext uri="{BB962C8B-B14F-4D97-AF65-F5344CB8AC3E}">
        <p14:creationId xmlns:p14="http://schemas.microsoft.com/office/powerpoint/2010/main" val="126623518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b="1" i="1" dirty="0"/>
              </a:p>
              <a:p>
                <a:pPr marL="45720" indent="0">
                  <a:buNone/>
                </a:pPr>
                <a:r>
                  <a:rPr lang="en-US" b="1" i="1" dirty="0"/>
                  <a:t>Newton’s Method (for Nonlinear Equations):</a:t>
                </a:r>
              </a:p>
              <a:p>
                <a:pPr marL="45720" indent="0">
                  <a:buNone/>
                </a:pPr>
                <a:endParaRPr lang="en-US" b="1" i="1" dirty="0"/>
              </a:p>
              <a:p>
                <a:pPr marL="45720" indent="0">
                  <a:buNone/>
                </a:pPr>
                <a:r>
                  <a:rPr lang="en-US" dirty="0"/>
                  <a:t>Then:</a:t>
                </a:r>
              </a:p>
              <a:p>
                <a:pPr marL="45720" indent="0">
                  <a:buNone/>
                </a:pPr>
                <a:endParaRPr lang="en-US" dirty="0"/>
              </a:p>
              <a:p>
                <a:pPr marL="45720" indent="0">
                  <a:buNone/>
                </a:pPr>
                <a:endParaRPr lang="en-US" dirty="0"/>
              </a:p>
              <a:p>
                <a:pPr marL="45720" indent="0">
                  <a:buNone/>
                </a:pPr>
                <a:endParaRPr lang="en-US" b="1" i="1" dirty="0"/>
              </a:p>
              <a:p>
                <a:pPr marL="45720" indent="0">
                  <a:buNone/>
                </a:pPr>
                <a:r>
                  <a:rPr lang="en-US" dirty="0"/>
                  <a:t>Note that </a:t>
                </a:r>
                <a14:m>
                  <m:oMath xmlns:m="http://schemas.openxmlformats.org/officeDocument/2006/math">
                    <m:sSub>
                      <m:sSubPr>
                        <m:ctrlPr>
                          <a:rPr lang="en-US" i="1" smtClean="0">
                            <a:latin typeface="Cambria Math" panose="02040503050406030204" pitchFamily="18" charset="0"/>
                          </a:rPr>
                        </m:ctrlPr>
                      </m:sSubPr>
                      <m:e>
                        <m:r>
                          <a:rPr lang="en-GB" b="0" i="1" smtClean="0">
                            <a:latin typeface="Cambria Math" charset="0"/>
                          </a:rPr>
                          <m:t>𝑥</m:t>
                        </m:r>
                      </m:e>
                      <m:sub>
                        <m:r>
                          <a:rPr lang="en-GB" b="0" i="1" smtClean="0">
                            <a:latin typeface="Cambria Math" charset="0"/>
                          </a:rPr>
                          <m:t>2</m:t>
                        </m:r>
                      </m:sub>
                    </m:sSub>
                    <m:r>
                      <a:rPr lang="en-GB" b="0" i="1" smtClean="0">
                        <a:latin typeface="Cambria Math" charset="0"/>
                      </a:rPr>
                      <m:t>, </m:t>
                    </m:r>
                    <m:sSub>
                      <m:sSubPr>
                        <m:ctrlPr>
                          <a:rPr lang="en-US" b="0" i="1" smtClean="0">
                            <a:latin typeface="Cambria Math" panose="02040503050406030204" pitchFamily="18" charset="0"/>
                          </a:rPr>
                        </m:ctrlPr>
                      </m:sSubPr>
                      <m:e>
                        <m:r>
                          <a:rPr lang="en-GB" b="0" i="1" smtClean="0">
                            <a:latin typeface="Cambria Math" charset="0"/>
                          </a:rPr>
                          <m:t>𝑦</m:t>
                        </m:r>
                      </m:e>
                      <m:sub>
                        <m:r>
                          <a:rPr lang="en-GB" b="0" i="1" smtClean="0">
                            <a:latin typeface="Cambria Math" charset="0"/>
                          </a:rPr>
                          <m:t>2</m:t>
                        </m:r>
                      </m:sub>
                    </m:sSub>
                  </m:oMath>
                </a14:m>
                <a:r>
                  <a:rPr lang="en-US" dirty="0"/>
                  <a:t> obtained here are not exactly the true solutions since we truncated the Taylor Series. A new estimate can be obtained by repeating the process using </a:t>
                </a:r>
                <a14:m>
                  <m:oMath xmlns:m="http://schemas.openxmlformats.org/officeDocument/2006/math">
                    <m:sSub>
                      <m:sSubPr>
                        <m:ctrlPr>
                          <a:rPr lang="en-US" i="1">
                            <a:latin typeface="Cambria Math" panose="02040503050406030204" pitchFamily="18" charset="0"/>
                          </a:rPr>
                        </m:ctrlPr>
                      </m:sSubPr>
                      <m:e>
                        <m:r>
                          <a:rPr lang="en-GB" i="1">
                            <a:latin typeface="Cambria Math" charset="0"/>
                          </a:rPr>
                          <m:t>𝑥</m:t>
                        </m:r>
                      </m:e>
                      <m:sub>
                        <m:r>
                          <a:rPr lang="en-GB" i="1">
                            <a:latin typeface="Cambria Math" charset="0"/>
                          </a:rPr>
                          <m:t>2</m:t>
                        </m:r>
                      </m:sub>
                    </m:sSub>
                    <m:r>
                      <a:rPr lang="en-GB" i="1">
                        <a:latin typeface="Cambria Math" charset="0"/>
                      </a:rPr>
                      <m:t>, </m:t>
                    </m:r>
                    <m:sSub>
                      <m:sSubPr>
                        <m:ctrlPr>
                          <a:rPr lang="en-US" i="1">
                            <a:latin typeface="Cambria Math" panose="02040503050406030204" pitchFamily="18" charset="0"/>
                          </a:rPr>
                        </m:ctrlPr>
                      </m:sSubPr>
                      <m:e>
                        <m:r>
                          <a:rPr lang="en-GB" i="1">
                            <a:latin typeface="Cambria Math" charset="0"/>
                          </a:rPr>
                          <m:t>𝑦</m:t>
                        </m:r>
                      </m:e>
                      <m:sub>
                        <m:r>
                          <a:rPr lang="en-GB" i="1">
                            <a:latin typeface="Cambria Math" charset="0"/>
                          </a:rPr>
                          <m:t>2</m:t>
                        </m:r>
                      </m:sub>
                    </m:sSub>
                  </m:oMath>
                </a14:m>
                <a:r>
                  <a:rPr lang="en-US" dirty="0"/>
                  <a:t> as the new starting point and continuing the process until a desired accuracy is reached.</a:t>
                </a:r>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522457" y="56263"/>
                <a:ext cx="8383423" cy="6671128"/>
              </a:xfrm>
              <a:blipFill rotWithShape="0">
                <a:blip r:embed="rId2"/>
                <a:stretch>
                  <a:fillRect l="-364" r="-727"/>
                </a:stretch>
              </a:blipFill>
            </p:spPr>
            <p:txBody>
              <a:bodyPr/>
              <a:lstStyle/>
              <a:p>
                <a:r>
                  <a:rPr lang="en-US">
                    <a:noFill/>
                  </a:rPr>
                  <a:t> </a:t>
                </a:r>
              </a:p>
            </p:txBody>
          </p:sp>
        </mc:Fallback>
      </mc:AlternateContent>
      <p:pic>
        <p:nvPicPr>
          <p:cNvPr id="4" name="Picture 2" descr="\\172.16.3.215\data4\Graphics\Powerpoint\WILEY WORK\GILAT\Final Files\ch03\gilat_3e_eq_03_48.jpg"/>
          <p:cNvPicPr>
            <a:picLocks noChangeAspect="1" noChangeArrowheads="1"/>
          </p:cNvPicPr>
          <p:nvPr/>
        </p:nvPicPr>
        <p:blipFill>
          <a:blip r:embed="rId3"/>
          <a:stretch>
            <a:fillRect/>
          </a:stretch>
        </p:blipFill>
        <p:spPr bwMode="auto">
          <a:xfrm>
            <a:off x="697652" y="2039366"/>
            <a:ext cx="5405967" cy="725944"/>
          </a:xfrm>
          <a:prstGeom prst="rect">
            <a:avLst/>
          </a:prstGeom>
          <a:noFill/>
        </p:spPr>
      </p:pic>
    </p:spTree>
    <p:extLst>
      <p:ext uri="{BB962C8B-B14F-4D97-AF65-F5344CB8AC3E}">
        <p14:creationId xmlns:p14="http://schemas.microsoft.com/office/powerpoint/2010/main" val="15051756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b="1" i="1" dirty="0"/>
              </a:p>
              <a:p>
                <a:pPr marL="45720" indent="0">
                  <a:buNone/>
                </a:pPr>
                <a:r>
                  <a:rPr lang="en-US" b="1" i="1" dirty="0"/>
                  <a:t>Newton’s Method (for Nonlinear Equations):</a:t>
                </a:r>
              </a:p>
              <a:p>
                <a:pPr marL="45720" indent="0">
                  <a:buNone/>
                </a:pPr>
                <a:endParaRPr lang="en-US" b="1" i="1" dirty="0"/>
              </a:p>
              <a:p>
                <a:pPr marL="45720" indent="0">
                  <a:buNone/>
                </a:pPr>
                <a:r>
                  <a:rPr lang="en-US" dirty="0"/>
                  <a:t>Newton’s Method can be </a:t>
                </a:r>
                <a:r>
                  <a:rPr lang="en-US" dirty="0" err="1"/>
                  <a:t>generalised</a:t>
                </a:r>
                <a:r>
                  <a:rPr lang="en-US" dirty="0"/>
                  <a:t> for a system of </a:t>
                </a:r>
                <a14:m>
                  <m:oMath xmlns:m="http://schemas.openxmlformats.org/officeDocument/2006/math">
                    <m:r>
                      <a:rPr lang="en-GB" b="0" i="1" smtClean="0">
                        <a:latin typeface="Cambria Math" charset="0"/>
                      </a:rPr>
                      <m:t>𝑛</m:t>
                    </m:r>
                  </m:oMath>
                </a14:m>
                <a:r>
                  <a:rPr lang="en-US" dirty="0"/>
                  <a:t> nonlinear equations which have the form:</a:t>
                </a:r>
              </a:p>
              <a:p>
                <a:pPr marL="45720" indent="0">
                  <a:buNone/>
                </a:pPr>
                <a:endParaRPr lang="en-US" dirty="0"/>
              </a:p>
              <a:p>
                <a:pPr marL="45720" indent="0">
                  <a:buNone/>
                </a:pPr>
                <a:endParaRPr lang="en-US" dirty="0"/>
              </a:p>
              <a:p>
                <a:pPr marL="45720" indent="0">
                  <a:buNone/>
                </a:pPr>
                <a:endParaRPr lang="en-US" dirty="0"/>
              </a:p>
              <a:p>
                <a:pPr marL="45720" indent="0">
                  <a:buNone/>
                </a:pPr>
                <a:endParaRPr lang="en-US" dirty="0"/>
              </a:p>
              <a:p>
                <a:pPr marL="45720" indent="0">
                  <a:buNone/>
                </a:pPr>
                <a:r>
                  <a:rPr lang="en-US" dirty="0"/>
                  <a:t>which gives:</a:t>
                </a:r>
              </a:p>
              <a:p>
                <a:pPr marL="45720" indent="0">
                  <a:buNone/>
                </a:pPr>
                <a:endParaRPr lang="en-US" dirty="0"/>
              </a:p>
              <a:p>
                <a:pPr marL="45720" indent="0">
                  <a:buNone/>
                </a:pPr>
                <a:endParaRPr lang="en-US" dirty="0"/>
              </a:p>
              <a:p>
                <a:pPr marL="45720" indent="0">
                  <a:buNone/>
                </a:pPr>
                <a:endParaRPr lang="en-US" dirty="0"/>
              </a:p>
              <a:p>
                <a:pPr marL="45720" indent="0">
                  <a:buNone/>
                </a:pPr>
                <a:endParaRPr lang="en-US" b="1" i="1"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522457" y="56263"/>
                <a:ext cx="8383423" cy="6671128"/>
              </a:xfrm>
              <a:blipFill rotWithShape="0">
                <a:blip r:embed="rId3"/>
                <a:stretch>
                  <a:fillRect l="-364" r="-655"/>
                </a:stretch>
              </a:blipFill>
            </p:spPr>
            <p:txBody>
              <a:bodyPr/>
              <a:lstStyle/>
              <a:p>
                <a:r>
                  <a:rPr lang="en-US">
                    <a:noFill/>
                  </a:rPr>
                  <a:t> </a:t>
                </a:r>
              </a:p>
            </p:txBody>
          </p:sp>
        </mc:Fallback>
      </mc:AlternateContent>
      <p:pic>
        <p:nvPicPr>
          <p:cNvPr id="4" name="Picture 2" descr="\\172.16.3.215\data4\Graphics\Powerpoint\WILEY WORK\GILAT\Final Files\ch03\gilat_3e_eq_03_54.jpg"/>
          <p:cNvPicPr>
            <a:picLocks noChangeAspect="1" noChangeArrowheads="1"/>
          </p:cNvPicPr>
          <p:nvPr/>
        </p:nvPicPr>
        <p:blipFill>
          <a:blip r:embed="rId4"/>
          <a:stretch>
            <a:fillRect/>
          </a:stretch>
        </p:blipFill>
        <p:spPr bwMode="auto">
          <a:xfrm>
            <a:off x="663787" y="2276549"/>
            <a:ext cx="4884418" cy="1329259"/>
          </a:xfrm>
          <a:prstGeom prst="rect">
            <a:avLst/>
          </a:prstGeom>
          <a:noFill/>
        </p:spPr>
      </p:pic>
      <p:pic>
        <p:nvPicPr>
          <p:cNvPr id="5" name="Picture 2" descr="\\172.16.3.215\data4\Graphics\Powerpoint\WILEY WORK\GILAT\Final Files\ch03\gilat_3e_eq_03_55.jpg"/>
          <p:cNvPicPr>
            <a:picLocks noChangeAspect="1" noChangeArrowheads="1"/>
          </p:cNvPicPr>
          <p:nvPr/>
        </p:nvPicPr>
        <p:blipFill>
          <a:blip r:embed="rId5">
            <a:duotone>
              <a:prstClr val="black"/>
              <a:schemeClr val="accent3">
                <a:tint val="45000"/>
                <a:satMod val="400000"/>
              </a:schemeClr>
            </a:duotone>
          </a:blip>
          <a:stretch>
            <a:fillRect/>
          </a:stretch>
        </p:blipFill>
        <p:spPr bwMode="auto">
          <a:xfrm>
            <a:off x="663787" y="4470719"/>
            <a:ext cx="4273998" cy="1889718"/>
          </a:xfrm>
          <a:prstGeom prst="rect">
            <a:avLst/>
          </a:prstGeom>
          <a:noFill/>
        </p:spPr>
      </p:pic>
    </p:spTree>
    <p:extLst>
      <p:ext uri="{BB962C8B-B14F-4D97-AF65-F5344CB8AC3E}">
        <p14:creationId xmlns:p14="http://schemas.microsoft.com/office/powerpoint/2010/main" val="198369036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b="1" i="1" dirty="0"/>
              </a:p>
              <a:p>
                <a:pPr marL="45720" indent="0">
                  <a:buNone/>
                </a:pPr>
                <a:r>
                  <a:rPr lang="en-US" b="1" i="1" dirty="0"/>
                  <a:t>Newton’s Method (for Nonlinear Equations):</a:t>
                </a:r>
              </a:p>
              <a:p>
                <a:pPr marL="45720" indent="0">
                  <a:buNone/>
                </a:pPr>
                <a:endParaRPr lang="en-US" b="1" i="1" dirty="0"/>
              </a:p>
              <a:p>
                <a:pPr marL="45720" indent="0">
                  <a:buNone/>
                </a:pPr>
                <a:r>
                  <a:rPr lang="en-US" dirty="0"/>
                  <a:t>Algorithm:</a:t>
                </a:r>
              </a:p>
              <a:p>
                <a:pPr marL="45720" indent="0">
                  <a:buNone/>
                </a:pPr>
                <a:endParaRPr lang="en-US" dirty="0"/>
              </a:p>
              <a:p>
                <a:pPr marL="45720" indent="0">
                  <a:buNone/>
                </a:pPr>
                <a:r>
                  <a:rPr lang="en-US" dirty="0"/>
                  <a:t>1.	Estimate an initial solution. </a:t>
                </a:r>
                <a14:m>
                  <m:oMath xmlns:m="http://schemas.openxmlformats.org/officeDocument/2006/math">
                    <m:sSub>
                      <m:sSubPr>
                        <m:ctrlPr>
                          <a:rPr lang="en-US" i="1" smtClean="0">
                            <a:latin typeface="Cambria Math" panose="02040503050406030204" pitchFamily="18" charset="0"/>
                          </a:rPr>
                        </m:ctrlPr>
                      </m:sSubPr>
                      <m:e>
                        <m:r>
                          <a:rPr lang="en-GB" b="0" i="1" smtClean="0">
                            <a:latin typeface="Cambria Math" charset="0"/>
                          </a:rPr>
                          <m:t>𝑥</m:t>
                        </m:r>
                      </m:e>
                      <m:sub>
                        <m:r>
                          <a:rPr lang="en-GB" b="0" i="1" smtClean="0">
                            <a:latin typeface="Cambria Math" charset="0"/>
                          </a:rPr>
                          <m:t>1,</m:t>
                        </m:r>
                        <m:r>
                          <a:rPr lang="en-GB" b="0" i="1" smtClean="0">
                            <a:latin typeface="Cambria Math" charset="0"/>
                          </a:rPr>
                          <m:t>𝑖</m:t>
                        </m:r>
                      </m:sub>
                    </m:sSub>
                    <m:r>
                      <a:rPr lang="en-GB" b="0" i="1" smtClean="0">
                        <a:latin typeface="Cambria Math" charset="0"/>
                      </a:rPr>
                      <m:t>,</m:t>
                    </m:r>
                    <m:sSub>
                      <m:sSubPr>
                        <m:ctrlPr>
                          <a:rPr lang="en-US" i="1">
                            <a:latin typeface="Cambria Math" panose="02040503050406030204" pitchFamily="18" charset="0"/>
                          </a:rPr>
                        </m:ctrlPr>
                      </m:sSubPr>
                      <m:e>
                        <m:r>
                          <a:rPr lang="en-GB" i="1">
                            <a:latin typeface="Cambria Math" charset="0"/>
                          </a:rPr>
                          <m:t>𝑥</m:t>
                        </m:r>
                      </m:e>
                      <m:sub>
                        <m:r>
                          <a:rPr lang="en-GB" b="0" i="1" smtClean="0">
                            <a:latin typeface="Cambria Math" charset="0"/>
                          </a:rPr>
                          <m:t>2</m:t>
                        </m:r>
                        <m:r>
                          <a:rPr lang="en-GB" i="1">
                            <a:latin typeface="Cambria Math" charset="0"/>
                          </a:rPr>
                          <m:t>,</m:t>
                        </m:r>
                        <m:r>
                          <a:rPr lang="en-GB" i="1">
                            <a:latin typeface="Cambria Math" charset="0"/>
                          </a:rPr>
                          <m:t>𝑖</m:t>
                        </m:r>
                      </m:sub>
                    </m:sSub>
                    <m:r>
                      <a:rPr lang="en-GB" i="1">
                        <a:latin typeface="Cambria Math" charset="0"/>
                      </a:rPr>
                      <m:t>,</m:t>
                    </m:r>
                    <m:sSub>
                      <m:sSubPr>
                        <m:ctrlPr>
                          <a:rPr lang="en-US" i="1">
                            <a:latin typeface="Cambria Math" panose="02040503050406030204" pitchFamily="18" charset="0"/>
                          </a:rPr>
                        </m:ctrlPr>
                      </m:sSubPr>
                      <m:e>
                        <m:r>
                          <a:rPr lang="en-GB" i="1">
                            <a:latin typeface="Cambria Math" charset="0"/>
                          </a:rPr>
                          <m:t>𝑥</m:t>
                        </m:r>
                      </m:e>
                      <m:sub>
                        <m:r>
                          <a:rPr lang="en-GB" b="0" i="1" smtClean="0">
                            <a:latin typeface="Cambria Math" charset="0"/>
                          </a:rPr>
                          <m:t>3</m:t>
                        </m:r>
                        <m:r>
                          <a:rPr lang="en-GB" i="1">
                            <a:latin typeface="Cambria Math" charset="0"/>
                          </a:rPr>
                          <m:t>,</m:t>
                        </m:r>
                        <m:r>
                          <a:rPr lang="en-GB" i="1">
                            <a:latin typeface="Cambria Math" charset="0"/>
                          </a:rPr>
                          <m:t>𝑖</m:t>
                        </m:r>
                      </m:sub>
                    </m:sSub>
                    <m:r>
                      <a:rPr lang="en-GB" b="0" i="1" smtClean="0">
                        <a:latin typeface="Cambria Math" charset="0"/>
                      </a:rPr>
                      <m:t> …</m:t>
                    </m:r>
                  </m:oMath>
                </a14:m>
                <a:endParaRPr lang="en-US" dirty="0"/>
              </a:p>
              <a:p>
                <a:pPr marL="45720" indent="0">
                  <a:buNone/>
                </a:pPr>
                <a:r>
                  <a:rPr lang="en-US" dirty="0"/>
                  <a:t>2.	Solve Equation (3.55) for </a:t>
                </a:r>
                <a14:m>
                  <m:oMath xmlns:m="http://schemas.openxmlformats.org/officeDocument/2006/math">
                    <m:r>
                      <a:rPr lang="en-US" i="1" smtClean="0">
                        <a:latin typeface="Cambria Math" charset="0"/>
                        <a:ea typeface="Cambria Math" charset="0"/>
                        <a:cs typeface="Cambria Math" charset="0"/>
                      </a:rPr>
                      <m:t>∆</m:t>
                    </m:r>
                    <m:sSub>
                      <m:sSubPr>
                        <m:ctrlPr>
                          <a:rPr lang="en-US" i="1" smtClean="0">
                            <a:latin typeface="Cambria Math" panose="02040503050406030204" pitchFamily="18" charset="0"/>
                            <a:ea typeface="Cambria Math" charset="0"/>
                            <a:cs typeface="Cambria Math" charset="0"/>
                          </a:rPr>
                        </m:ctrlPr>
                      </m:sSubPr>
                      <m:e>
                        <m:r>
                          <a:rPr lang="en-GB" b="0" i="1" smtClean="0">
                            <a:latin typeface="Cambria Math" charset="0"/>
                            <a:ea typeface="Cambria Math" charset="0"/>
                            <a:cs typeface="Cambria Math" charset="0"/>
                          </a:rPr>
                          <m:t>𝑥</m:t>
                        </m:r>
                      </m:e>
                      <m:sub>
                        <m:r>
                          <a:rPr lang="en-GB" b="0" i="1" smtClean="0">
                            <a:latin typeface="Cambria Math" charset="0"/>
                            <a:ea typeface="Cambria Math" charset="0"/>
                            <a:cs typeface="Cambria Math" charset="0"/>
                          </a:rPr>
                          <m:t>1</m:t>
                        </m:r>
                      </m:sub>
                    </m:sSub>
                    <m:r>
                      <a:rPr lang="en-GB" b="0" i="1" smtClean="0">
                        <a:latin typeface="Cambria Math" charset="0"/>
                        <a:ea typeface="Cambria Math" charset="0"/>
                        <a:cs typeface="Cambria Math" charset="0"/>
                      </a:rPr>
                      <m:t>, ∆</m:t>
                    </m:r>
                    <m:sSub>
                      <m:sSubPr>
                        <m:ctrlPr>
                          <a:rPr lang="en-US" b="0" i="1" smtClean="0">
                            <a:latin typeface="Cambria Math" panose="02040503050406030204" pitchFamily="18" charset="0"/>
                            <a:ea typeface="Cambria Math" charset="0"/>
                            <a:cs typeface="Cambria Math" charset="0"/>
                          </a:rPr>
                        </m:ctrlPr>
                      </m:sSubPr>
                      <m:e>
                        <m:r>
                          <a:rPr lang="en-GB" b="0" i="1" smtClean="0">
                            <a:latin typeface="Cambria Math" charset="0"/>
                            <a:ea typeface="Cambria Math" charset="0"/>
                            <a:cs typeface="Cambria Math" charset="0"/>
                          </a:rPr>
                          <m:t>𝑥</m:t>
                        </m:r>
                      </m:e>
                      <m:sub>
                        <m:r>
                          <a:rPr lang="en-GB" b="0" i="1" smtClean="0">
                            <a:latin typeface="Cambria Math" charset="0"/>
                            <a:ea typeface="Cambria Math" charset="0"/>
                            <a:cs typeface="Cambria Math" charset="0"/>
                          </a:rPr>
                          <m:t>2</m:t>
                        </m:r>
                      </m:sub>
                    </m:sSub>
                    <m:r>
                      <a:rPr lang="en-GB" b="0" i="1" smtClean="0">
                        <a:latin typeface="Cambria Math" charset="0"/>
                        <a:ea typeface="Cambria Math" charset="0"/>
                        <a:cs typeface="Cambria Math" charset="0"/>
                      </a:rPr>
                      <m:t>, ∆</m:t>
                    </m:r>
                    <m:sSub>
                      <m:sSubPr>
                        <m:ctrlPr>
                          <a:rPr lang="en-US" b="0" i="1" smtClean="0">
                            <a:latin typeface="Cambria Math" panose="02040503050406030204" pitchFamily="18" charset="0"/>
                            <a:ea typeface="Cambria Math" charset="0"/>
                            <a:cs typeface="Cambria Math" charset="0"/>
                          </a:rPr>
                        </m:ctrlPr>
                      </m:sSubPr>
                      <m:e>
                        <m:r>
                          <a:rPr lang="en-GB" b="0" i="1" smtClean="0">
                            <a:latin typeface="Cambria Math" charset="0"/>
                            <a:ea typeface="Cambria Math" charset="0"/>
                            <a:cs typeface="Cambria Math" charset="0"/>
                          </a:rPr>
                          <m:t>𝑥</m:t>
                        </m:r>
                      </m:e>
                      <m:sub>
                        <m:r>
                          <a:rPr lang="en-GB" b="0" i="1" smtClean="0">
                            <a:latin typeface="Cambria Math" charset="0"/>
                            <a:ea typeface="Cambria Math" charset="0"/>
                            <a:cs typeface="Cambria Math" charset="0"/>
                          </a:rPr>
                          <m:t>3</m:t>
                        </m:r>
                      </m:sub>
                    </m:sSub>
                    <m:r>
                      <a:rPr lang="en-GB" b="0" i="1" smtClean="0">
                        <a:latin typeface="Cambria Math" charset="0"/>
                        <a:ea typeface="Cambria Math" charset="0"/>
                        <a:cs typeface="Cambria Math" charset="0"/>
                      </a:rPr>
                      <m:t> …</m:t>
                    </m:r>
                  </m:oMath>
                </a14:m>
                <a:r>
                  <a:rPr lang="en-US" dirty="0"/>
                  <a:t> </a:t>
                </a:r>
              </a:p>
              <a:p>
                <a:pPr marL="45720" indent="0">
                  <a:buNone/>
                </a:pPr>
                <a:r>
                  <a:rPr lang="en-US" dirty="0"/>
                  <a:t>3.	Calculate a new estimate of the solution using:</a:t>
                </a:r>
              </a:p>
              <a:p>
                <a:pPr marL="45720" indent="0">
                  <a:buNone/>
                </a:pPr>
                <a:endParaRPr lang="en-US" dirty="0"/>
              </a:p>
              <a:p>
                <a:pPr marL="45720" indent="0">
                  <a:buNone/>
                </a:pPr>
                <a:endParaRPr lang="en-US" dirty="0"/>
              </a:p>
              <a:p>
                <a:pPr marL="45720" indent="0">
                  <a:buNone/>
                </a:pPr>
                <a:endParaRPr lang="en-US" dirty="0"/>
              </a:p>
              <a:p>
                <a:pPr marL="45720" indent="0">
                  <a:buNone/>
                </a:pPr>
                <a:endParaRPr lang="en-US" dirty="0"/>
              </a:p>
              <a:p>
                <a:pPr marL="45720" indent="0">
                  <a:buNone/>
                </a:pPr>
                <a:r>
                  <a:rPr lang="en-US" dirty="0"/>
                  <a:t>4. 	Repeat until the desired accuracy is reached</a:t>
                </a:r>
              </a:p>
              <a:p>
                <a:pPr marL="45720" indent="0">
                  <a:buNone/>
                </a:pPr>
                <a:r>
                  <a:rPr lang="en-US" dirty="0"/>
                  <a:t>	</a:t>
                </a:r>
              </a:p>
              <a:p>
                <a:pPr marL="45720" indent="0">
                  <a:buNone/>
                </a:pPr>
                <a:endParaRPr lang="en-US" b="1" i="1" dirty="0"/>
              </a:p>
              <a:p>
                <a:pPr marL="45720" indent="0">
                  <a:buNone/>
                </a:pPr>
                <a:endParaRPr lang="en-US" b="1" i="1" dirty="0"/>
              </a:p>
              <a:p>
                <a:pPr marL="45720" indent="0">
                  <a:buNone/>
                </a:pPr>
                <a:endParaRPr lang="en-US" b="1" i="1"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522457" y="56263"/>
                <a:ext cx="8383423" cy="6671128"/>
              </a:xfrm>
              <a:blipFill rotWithShape="0">
                <a:blip r:embed="rId2"/>
                <a:stretch>
                  <a:fillRect l="-364"/>
                </a:stretch>
              </a:blipFill>
            </p:spPr>
            <p:txBody>
              <a:bodyPr/>
              <a:lstStyle/>
              <a:p>
                <a:r>
                  <a:rPr lang="en-US">
                    <a:noFill/>
                  </a:rPr>
                  <a:t> </a:t>
                </a:r>
              </a:p>
            </p:txBody>
          </p:sp>
        </mc:Fallback>
      </mc:AlternateContent>
      <p:pic>
        <p:nvPicPr>
          <p:cNvPr id="4" name="Picture 2" descr="\\172.16.3.215\data4\Graphics\Powerpoint\WILEY WORK\GILAT\Final Files\ch03\gilat_3e_eq_03_56.jpg"/>
          <p:cNvPicPr>
            <a:picLocks noChangeAspect="1" noChangeArrowheads="1"/>
          </p:cNvPicPr>
          <p:nvPr/>
        </p:nvPicPr>
        <p:blipFill>
          <a:blip r:embed="rId3"/>
          <a:stretch>
            <a:fillRect/>
          </a:stretch>
        </p:blipFill>
        <p:spPr bwMode="auto">
          <a:xfrm>
            <a:off x="1537546" y="3676334"/>
            <a:ext cx="5258380" cy="1506150"/>
          </a:xfrm>
          <a:prstGeom prst="rect">
            <a:avLst/>
          </a:prstGeom>
          <a:noFill/>
        </p:spPr>
      </p:pic>
    </p:spTree>
    <p:extLst>
      <p:ext uri="{BB962C8B-B14F-4D97-AF65-F5344CB8AC3E}">
        <p14:creationId xmlns:p14="http://schemas.microsoft.com/office/powerpoint/2010/main" val="10345145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dirty="0"/>
              </a:p>
              <a:p>
                <a:pPr marL="45720" indent="0">
                  <a:buNone/>
                </a:pPr>
                <a:r>
                  <a:rPr lang="en-US" b="1" i="1" dirty="0">
                    <a:latin typeface="Arial" charset="0"/>
                    <a:ea typeface="Arial" charset="0"/>
                    <a:cs typeface="Arial" charset="0"/>
                  </a:rPr>
                  <a:t>Background:</a:t>
                </a:r>
              </a:p>
              <a:p>
                <a:pPr marL="45720" indent="0">
                  <a:buNone/>
                </a:pPr>
                <a:endParaRPr lang="en-US" b="1" i="1" dirty="0">
                  <a:latin typeface="Arial" charset="0"/>
                  <a:ea typeface="Arial" charset="0"/>
                  <a:cs typeface="Arial" charset="0"/>
                </a:endParaRPr>
              </a:p>
              <a:p>
                <a:pPr marL="45720" indent="0">
                  <a:buNone/>
                </a:pPr>
                <a:r>
                  <a:rPr lang="en-US" dirty="0">
                    <a:latin typeface="Arial" charset="0"/>
                    <a:ea typeface="Arial" charset="0"/>
                    <a:cs typeface="Arial" charset="0"/>
                  </a:rPr>
                  <a:t>Sometimes the solution(s) can be obtained analytically (such as using the formula for solving a quadratic equation) but sometimes there is no analytic solution and the equation must be solved numerically. The following example should illustrate this. Consider the area of a segment of a circle of radius </a:t>
                </a:r>
                <a14:m>
                  <m:oMath xmlns:m="http://schemas.openxmlformats.org/officeDocument/2006/math">
                    <m:r>
                      <a:rPr lang="en-GB" b="0" i="1" smtClean="0">
                        <a:latin typeface="Cambria Math" charset="0"/>
                        <a:ea typeface="Arial" charset="0"/>
                        <a:cs typeface="Arial" charset="0"/>
                      </a:rPr>
                      <m:t>𝑟</m:t>
                    </m:r>
                  </m:oMath>
                </a14:m>
                <a:r>
                  <a:rPr lang="en-US" dirty="0">
                    <a:latin typeface="Arial" charset="0"/>
                    <a:ea typeface="Arial" charset="0"/>
                    <a:cs typeface="Arial" charset="0"/>
                  </a:rPr>
                  <a:t>:</a:t>
                </a:r>
              </a:p>
              <a:p>
                <a:pPr marL="45720" indent="0">
                  <a:buNone/>
                </a:pPr>
                <a:endParaRPr lang="en-US" dirty="0">
                  <a:latin typeface="Arial" charset="0"/>
                  <a:ea typeface="Arial" charset="0"/>
                  <a:cs typeface="Arial" charset="0"/>
                </a:endParaRPr>
              </a:p>
              <a:p>
                <a:pPr marL="4572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522457" y="56263"/>
                <a:ext cx="8383423" cy="6671128"/>
              </a:xfrm>
              <a:blipFill rotWithShape="0">
                <a:blip r:embed="rId2"/>
                <a:stretch>
                  <a:fillRect l="-364" r="-1673"/>
                </a:stretch>
              </a:blipFill>
            </p:spPr>
            <p:txBody>
              <a:bodyPr/>
              <a:lstStyle/>
              <a:p>
                <a:r>
                  <a:rPr lang="en-US">
                    <a:noFill/>
                  </a:rPr>
                  <a:t> </a:t>
                </a:r>
              </a:p>
            </p:txBody>
          </p:sp>
        </mc:Fallback>
      </mc:AlternateContent>
      <p:pic>
        <p:nvPicPr>
          <p:cNvPr id="4" name="Picture 2" descr="\\172.16.3.215\data4\Graphics\Powerpoint\WILEY WORK\GILAT\Final Files\ch03\gilat_3e_fig_03_3_2.jpg"/>
          <p:cNvPicPr>
            <a:picLocks noChangeAspect="1" noChangeArrowheads="1"/>
          </p:cNvPicPr>
          <p:nvPr/>
        </p:nvPicPr>
        <p:blipFill>
          <a:blip r:embed="rId3"/>
          <a:srcRect/>
          <a:stretch>
            <a:fillRect/>
          </a:stretch>
        </p:blipFill>
        <p:spPr bwMode="auto">
          <a:xfrm>
            <a:off x="2822579" y="4326547"/>
            <a:ext cx="3056602" cy="2170210"/>
          </a:xfrm>
          <a:prstGeom prst="rect">
            <a:avLst/>
          </a:prstGeom>
          <a:noFill/>
        </p:spPr>
      </p:pic>
      <p:pic>
        <p:nvPicPr>
          <p:cNvPr id="5" name="Picture 2" descr="\\172.16.3.215\data4\Graphics\Powerpoint\WILEY WORK\GILAT\Final Files\ch03\gilat_3e_eq_03_02.jpg"/>
          <p:cNvPicPr>
            <a:picLocks noChangeAspect="1" noChangeArrowheads="1"/>
          </p:cNvPicPr>
          <p:nvPr/>
        </p:nvPicPr>
        <p:blipFill>
          <a:blip r:embed="rId4"/>
          <a:stretch>
            <a:fillRect/>
          </a:stretch>
        </p:blipFill>
        <p:spPr bwMode="auto">
          <a:xfrm>
            <a:off x="657014" y="3294600"/>
            <a:ext cx="6123940" cy="594896"/>
          </a:xfrm>
          <a:prstGeom prst="rect">
            <a:avLst/>
          </a:prstGeom>
          <a:noFill/>
        </p:spPr>
      </p:pic>
    </p:spTree>
    <p:extLst>
      <p:ext uri="{BB962C8B-B14F-4D97-AF65-F5344CB8AC3E}">
        <p14:creationId xmlns:p14="http://schemas.microsoft.com/office/powerpoint/2010/main" val="130357854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b="1" i="1" dirty="0"/>
          </a:p>
          <a:p>
            <a:pPr marL="45720" indent="0">
              <a:buNone/>
            </a:pPr>
            <a:r>
              <a:rPr lang="en-US" b="1" i="1" dirty="0"/>
              <a:t>Newton’s Method (for Nonlinear Equations):</a:t>
            </a:r>
          </a:p>
          <a:p>
            <a:pPr marL="45720" indent="0">
              <a:buNone/>
            </a:pPr>
            <a:endParaRPr lang="en-US" b="1" i="1" dirty="0"/>
          </a:p>
          <a:p>
            <a:pPr marL="45720" indent="0">
              <a:buNone/>
            </a:pPr>
            <a:endParaRPr lang="en-US" dirty="0"/>
          </a:p>
          <a:p>
            <a:pPr marL="45720" indent="0">
              <a:buNone/>
            </a:pPr>
            <a:r>
              <a:rPr lang="en-US" dirty="0"/>
              <a:t>Newton’s Method does not necessarily converge but when it does it does so quickly. The method will likely converge if the functions and their derivatives are continuous and bounded near the solution. Also the </a:t>
            </a:r>
            <a:r>
              <a:rPr lang="en-US" dirty="0" err="1"/>
              <a:t>Jacobian</a:t>
            </a:r>
            <a:r>
              <a:rPr lang="en-US" dirty="0"/>
              <a:t> must be non-zero and the initial estimates must be close to the solution.</a:t>
            </a:r>
          </a:p>
        </p:txBody>
      </p:sp>
    </p:spTree>
    <p:extLst>
      <p:ext uri="{BB962C8B-B14F-4D97-AF65-F5344CB8AC3E}">
        <p14:creationId xmlns:p14="http://schemas.microsoft.com/office/powerpoint/2010/main" val="177547378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b="1" i="1" dirty="0"/>
          </a:p>
          <a:p>
            <a:pPr marL="45720" indent="0">
              <a:buNone/>
            </a:pPr>
            <a:r>
              <a:rPr lang="en-US" b="1" i="1" dirty="0"/>
              <a:t>Example:</a:t>
            </a:r>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14081" t="56988" r="5880" b="10321"/>
          <a:stretch/>
        </p:blipFill>
        <p:spPr>
          <a:xfrm>
            <a:off x="154732" y="1149853"/>
            <a:ext cx="4389120" cy="2241974"/>
          </a:xfrm>
          <a:prstGeom prst="rect">
            <a:avLst/>
          </a:prstGeom>
        </p:spPr>
      </p:pic>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7905" t="46222" r="12549" b="9630"/>
          <a:stretch/>
        </p:blipFill>
        <p:spPr>
          <a:xfrm>
            <a:off x="4714168" y="1149853"/>
            <a:ext cx="4362028" cy="3027680"/>
          </a:xfrm>
          <a:prstGeom prst="rect">
            <a:avLst/>
          </a:prstGeom>
        </p:spPr>
      </p:pic>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l="14081" t="8592" r="6126" b="78371"/>
          <a:stretch/>
        </p:blipFill>
        <p:spPr>
          <a:xfrm>
            <a:off x="4700623" y="4177533"/>
            <a:ext cx="4375573" cy="894080"/>
          </a:xfrm>
          <a:prstGeom prst="rect">
            <a:avLst/>
          </a:prstGeom>
        </p:spPr>
      </p:pic>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l="7782" t="8691" r="12302" b="54074"/>
          <a:stretch/>
        </p:blipFill>
        <p:spPr>
          <a:xfrm>
            <a:off x="154732" y="3391827"/>
            <a:ext cx="4382347" cy="2553547"/>
          </a:xfrm>
          <a:prstGeom prst="rect">
            <a:avLst/>
          </a:prstGeom>
        </p:spPr>
      </p:pic>
    </p:spTree>
    <p:extLst>
      <p:ext uri="{BB962C8B-B14F-4D97-AF65-F5344CB8AC3E}">
        <p14:creationId xmlns:p14="http://schemas.microsoft.com/office/powerpoint/2010/main" val="141132820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522457" y="56263"/>
            <a:ext cx="8383423" cy="6671128"/>
          </a:xfrm>
        </p:spPr>
        <p:txBody>
          <a:bodyPr>
            <a:normAutofit lnSpcReduction="10000"/>
          </a:bodyPr>
          <a:lstStyle/>
          <a:p>
            <a:pPr marL="45720" indent="0">
              <a:buNone/>
            </a:pPr>
            <a:endParaRPr lang="en-US" b="1" i="1" dirty="0">
              <a:latin typeface="Arial" charset="0"/>
              <a:ea typeface="Arial" charset="0"/>
              <a:cs typeface="Arial" charset="0"/>
            </a:endParaRPr>
          </a:p>
          <a:p>
            <a:pPr marL="45720" indent="0">
              <a:buNone/>
            </a:pPr>
            <a:r>
              <a:rPr lang="en-US" b="1" i="1" dirty="0">
                <a:latin typeface="Arial" charset="0"/>
                <a:ea typeface="Arial" charset="0"/>
                <a:cs typeface="Arial" charset="0"/>
              </a:rPr>
              <a:t>The Fixed Point Iteration Method:</a:t>
            </a:r>
          </a:p>
          <a:p>
            <a:pPr marL="45720" indent="0">
              <a:buNone/>
            </a:pPr>
            <a:br>
              <a:rPr lang="en-US" b="1" i="1" dirty="0">
                <a:latin typeface="Arial" charset="0"/>
                <a:ea typeface="Arial" charset="0"/>
                <a:cs typeface="Arial" charset="0"/>
              </a:rPr>
            </a:br>
            <a:r>
              <a:rPr lang="en-US" dirty="0">
                <a:latin typeface="Arial" charset="0"/>
                <a:ea typeface="Arial" charset="0"/>
                <a:cs typeface="Arial" charset="0"/>
              </a:rPr>
              <a:t>Algorithm:</a:t>
            </a:r>
          </a:p>
          <a:p>
            <a:pPr marL="45720" indent="0">
              <a:buNone/>
            </a:pPr>
            <a:endParaRPr lang="en-US" dirty="0">
              <a:latin typeface="Arial" charset="0"/>
              <a:ea typeface="Arial" charset="0"/>
              <a:cs typeface="Arial" charset="0"/>
            </a:endParaRPr>
          </a:p>
          <a:p>
            <a:pPr marL="45720" indent="0">
              <a:buNone/>
            </a:pPr>
            <a:r>
              <a:rPr lang="en-US" dirty="0">
                <a:latin typeface="Arial" charset="0"/>
                <a:ea typeface="Arial" charset="0"/>
                <a:cs typeface="Arial" charset="0"/>
              </a:rPr>
              <a:t>1.	We begin with:</a:t>
            </a:r>
          </a:p>
          <a:p>
            <a:pPr marL="45720" indent="0">
              <a:buNone/>
            </a:pPr>
            <a:endParaRPr lang="en-US" dirty="0">
              <a:latin typeface="Arial" charset="0"/>
              <a:ea typeface="Arial" charset="0"/>
              <a:cs typeface="Arial" charset="0"/>
            </a:endParaRPr>
          </a:p>
          <a:p>
            <a:pPr marL="45720" indent="0">
              <a:buNone/>
            </a:pPr>
            <a:endParaRPr lang="en-US" dirty="0">
              <a:latin typeface="Arial" charset="0"/>
              <a:ea typeface="Arial" charset="0"/>
              <a:cs typeface="Arial" charset="0"/>
            </a:endParaRPr>
          </a:p>
          <a:p>
            <a:pPr marL="45720" indent="0">
              <a:buNone/>
            </a:pPr>
            <a:endParaRPr lang="en-US" dirty="0">
              <a:latin typeface="Arial" charset="0"/>
              <a:ea typeface="Arial" charset="0"/>
              <a:cs typeface="Arial" charset="0"/>
            </a:endParaRPr>
          </a:p>
          <a:p>
            <a:pPr marL="45720" indent="0">
              <a:buNone/>
            </a:pPr>
            <a:endParaRPr lang="en-US" dirty="0">
              <a:latin typeface="Arial" charset="0"/>
              <a:ea typeface="Arial" charset="0"/>
              <a:cs typeface="Arial" charset="0"/>
            </a:endParaRPr>
          </a:p>
          <a:p>
            <a:pPr marL="45720" indent="0">
              <a:buNone/>
            </a:pPr>
            <a:r>
              <a:rPr lang="en-US" dirty="0">
                <a:latin typeface="Arial" charset="0"/>
                <a:ea typeface="Arial" charset="0"/>
                <a:cs typeface="Arial" charset="0"/>
              </a:rPr>
              <a:t>2.	We write:</a:t>
            </a:r>
          </a:p>
          <a:p>
            <a:pPr marL="45720" indent="0">
              <a:buNone/>
            </a:pPr>
            <a:endParaRPr lang="en-US" dirty="0">
              <a:latin typeface="Arial" charset="0"/>
              <a:ea typeface="Arial" charset="0"/>
              <a:cs typeface="Arial" charset="0"/>
            </a:endParaRPr>
          </a:p>
          <a:p>
            <a:pPr marL="45720" indent="0">
              <a:buNone/>
            </a:pPr>
            <a:endParaRPr lang="en-US" dirty="0">
              <a:latin typeface="Arial" charset="0"/>
              <a:ea typeface="Arial" charset="0"/>
              <a:cs typeface="Arial" charset="0"/>
            </a:endParaRPr>
          </a:p>
          <a:p>
            <a:pPr marL="45720" indent="0">
              <a:buNone/>
            </a:pPr>
            <a:endParaRPr lang="en-US" dirty="0">
              <a:latin typeface="Arial" charset="0"/>
              <a:ea typeface="Arial" charset="0"/>
              <a:cs typeface="Arial" charset="0"/>
            </a:endParaRPr>
          </a:p>
          <a:p>
            <a:pPr marL="45720" indent="0">
              <a:buNone/>
            </a:pPr>
            <a:endParaRPr lang="en-US" dirty="0">
              <a:latin typeface="Arial" charset="0"/>
              <a:ea typeface="Arial" charset="0"/>
              <a:cs typeface="Arial" charset="0"/>
            </a:endParaRPr>
          </a:p>
          <a:p>
            <a:pPr marL="45720" indent="0">
              <a:buNone/>
            </a:pPr>
            <a:r>
              <a:rPr lang="en-US" dirty="0">
                <a:latin typeface="Arial" charset="0"/>
                <a:ea typeface="Arial" charset="0"/>
                <a:cs typeface="Arial" charset="0"/>
              </a:rPr>
              <a:t> </a:t>
            </a:r>
          </a:p>
        </p:txBody>
      </p:sp>
      <p:pic>
        <p:nvPicPr>
          <p:cNvPr id="4" name="Picture 2" descr="\\172.16.3.215\data4\Graphics\Powerpoint\WILEY WORK\GILAT\Final Files\ch03\gilat_3e_eq_03_57.jpg"/>
          <p:cNvPicPr>
            <a:picLocks noChangeAspect="1" noChangeArrowheads="1"/>
          </p:cNvPicPr>
          <p:nvPr/>
        </p:nvPicPr>
        <p:blipFill>
          <a:blip r:embed="rId2"/>
          <a:stretch>
            <a:fillRect/>
          </a:stretch>
        </p:blipFill>
        <p:spPr bwMode="auto">
          <a:xfrm>
            <a:off x="1551092" y="2386811"/>
            <a:ext cx="5100141" cy="1384323"/>
          </a:xfrm>
          <a:prstGeom prst="rect">
            <a:avLst/>
          </a:prstGeom>
          <a:noFill/>
        </p:spPr>
      </p:pic>
      <p:pic>
        <p:nvPicPr>
          <p:cNvPr id="5" name="Picture 2" descr="\\172.16.3.215\data4\Graphics\Powerpoint\WILEY WORK\GILAT\Final Files\ch03\gilat_3e_eq_03_58.jpg"/>
          <p:cNvPicPr>
            <a:picLocks noChangeAspect="1" noChangeArrowheads="1"/>
          </p:cNvPicPr>
          <p:nvPr/>
        </p:nvPicPr>
        <p:blipFill>
          <a:blip r:embed="rId3"/>
          <a:stretch>
            <a:fillRect/>
          </a:stretch>
        </p:blipFill>
        <p:spPr bwMode="auto">
          <a:xfrm>
            <a:off x="1551092" y="4466650"/>
            <a:ext cx="5167837" cy="1443303"/>
          </a:xfrm>
          <a:prstGeom prst="rect">
            <a:avLst/>
          </a:prstGeom>
          <a:noFill/>
        </p:spPr>
      </p:pic>
    </p:spTree>
    <p:extLst>
      <p:ext uri="{BB962C8B-B14F-4D97-AF65-F5344CB8AC3E}">
        <p14:creationId xmlns:p14="http://schemas.microsoft.com/office/powerpoint/2010/main" val="76706624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b="1" i="1" dirty="0">
                  <a:latin typeface="Arial" charset="0"/>
                  <a:ea typeface="Arial" charset="0"/>
                  <a:cs typeface="Arial" charset="0"/>
                </a:endParaRPr>
              </a:p>
              <a:p>
                <a:pPr marL="45720" indent="0">
                  <a:buNone/>
                </a:pPr>
                <a:r>
                  <a:rPr lang="en-US" b="1" i="1" dirty="0">
                    <a:latin typeface="Arial" charset="0"/>
                    <a:ea typeface="Arial" charset="0"/>
                    <a:cs typeface="Arial" charset="0"/>
                  </a:rPr>
                  <a:t>The Fixed Point Iteration Method:</a:t>
                </a:r>
              </a:p>
              <a:p>
                <a:pPr marL="45720" indent="0">
                  <a:buNone/>
                </a:pPr>
                <a:endParaRPr lang="en-US" b="1" i="1" dirty="0">
                  <a:latin typeface="Arial" charset="0"/>
                  <a:ea typeface="Arial" charset="0"/>
                  <a:cs typeface="Arial" charset="0"/>
                </a:endParaRPr>
              </a:p>
              <a:p>
                <a:pPr marL="45720" indent="0">
                  <a:buNone/>
                </a:pPr>
                <a:r>
                  <a:rPr lang="en-US" dirty="0">
                    <a:latin typeface="Arial" charset="0"/>
                    <a:ea typeface="Arial" charset="0"/>
                    <a:cs typeface="Arial" charset="0"/>
                  </a:rPr>
                  <a:t>3.	We then choose an initial estimate for the solution: </a:t>
                </a:r>
                <a14:m>
                  <m:oMath xmlns:m="http://schemas.openxmlformats.org/officeDocument/2006/math">
                    <m:sSub>
                      <m:sSubPr>
                        <m:ctrlPr>
                          <a:rPr lang="en-US" i="1" smtClean="0">
                            <a:latin typeface="Cambria Math" panose="02040503050406030204" pitchFamily="18" charset="0"/>
                            <a:ea typeface="Arial" charset="0"/>
                            <a:cs typeface="Arial" charset="0"/>
                          </a:rPr>
                        </m:ctrlPr>
                      </m:sSubPr>
                      <m:e>
                        <m:r>
                          <a:rPr lang="en-GB" b="0" i="1" smtClean="0">
                            <a:latin typeface="Cambria Math" charset="0"/>
                            <a:ea typeface="Arial" charset="0"/>
                            <a:cs typeface="Arial" charset="0"/>
                          </a:rPr>
                          <m:t>𝑥</m:t>
                        </m:r>
                      </m:e>
                      <m:sub>
                        <m:r>
                          <a:rPr lang="en-GB" b="0" i="1" smtClean="0">
                            <a:latin typeface="Cambria Math" charset="0"/>
                            <a:ea typeface="Arial" charset="0"/>
                            <a:cs typeface="Arial" charset="0"/>
                          </a:rPr>
                          <m:t>1,1</m:t>
                        </m:r>
                      </m:sub>
                    </m:sSub>
                  </m:oMath>
                </a14:m>
                <a:r>
                  <a:rPr lang="en-US" dirty="0">
                    <a:latin typeface="Arial" charset="0"/>
                    <a:ea typeface="Arial" charset="0"/>
                    <a:cs typeface="Arial" charset="0"/>
                  </a:rPr>
                  <a:t>, 	</a:t>
                </a:r>
                <a14:m>
                  <m:oMath xmlns:m="http://schemas.openxmlformats.org/officeDocument/2006/math">
                    <m:sSub>
                      <m:sSubPr>
                        <m:ctrlPr>
                          <a:rPr lang="en-US" i="1">
                            <a:latin typeface="Cambria Math" panose="02040503050406030204" pitchFamily="18" charset="0"/>
                            <a:ea typeface="Arial" charset="0"/>
                            <a:cs typeface="Arial" charset="0"/>
                          </a:rPr>
                        </m:ctrlPr>
                      </m:sSubPr>
                      <m:e>
                        <m:r>
                          <a:rPr lang="en-GB" i="1">
                            <a:latin typeface="Cambria Math" charset="0"/>
                            <a:ea typeface="Arial" charset="0"/>
                            <a:cs typeface="Arial" charset="0"/>
                          </a:rPr>
                          <m:t>𝑥</m:t>
                        </m:r>
                      </m:e>
                      <m:sub>
                        <m:r>
                          <a:rPr lang="en-GB" b="0" i="1" smtClean="0">
                            <a:latin typeface="Cambria Math" charset="0"/>
                            <a:ea typeface="Arial" charset="0"/>
                            <a:cs typeface="Arial" charset="0"/>
                          </a:rPr>
                          <m:t>2</m:t>
                        </m:r>
                        <m:r>
                          <a:rPr lang="en-GB" i="1">
                            <a:latin typeface="Cambria Math" charset="0"/>
                            <a:ea typeface="Arial" charset="0"/>
                            <a:cs typeface="Arial" charset="0"/>
                          </a:rPr>
                          <m:t>,1</m:t>
                        </m:r>
                      </m:sub>
                    </m:sSub>
                  </m:oMath>
                </a14:m>
                <a:r>
                  <a:rPr lang="en-US" dirty="0">
                    <a:latin typeface="Arial" charset="0"/>
                    <a:ea typeface="Arial" charset="0"/>
                    <a:cs typeface="Arial" charset="0"/>
                  </a:rPr>
                  <a:t>, </a:t>
                </a:r>
                <a14:m>
                  <m:oMath xmlns:m="http://schemas.openxmlformats.org/officeDocument/2006/math">
                    <m:sSub>
                      <m:sSubPr>
                        <m:ctrlPr>
                          <a:rPr lang="en-US" i="1">
                            <a:latin typeface="Cambria Math" panose="02040503050406030204" pitchFamily="18" charset="0"/>
                            <a:ea typeface="Arial" charset="0"/>
                            <a:cs typeface="Arial" charset="0"/>
                          </a:rPr>
                        </m:ctrlPr>
                      </m:sSubPr>
                      <m:e>
                        <m:r>
                          <a:rPr lang="en-GB" i="1">
                            <a:latin typeface="Cambria Math" charset="0"/>
                            <a:ea typeface="Arial" charset="0"/>
                            <a:cs typeface="Arial" charset="0"/>
                          </a:rPr>
                          <m:t>𝑥</m:t>
                        </m:r>
                      </m:e>
                      <m:sub>
                        <m:r>
                          <a:rPr lang="en-GB" b="0" i="1" smtClean="0">
                            <a:latin typeface="Cambria Math" charset="0"/>
                            <a:ea typeface="Arial" charset="0"/>
                            <a:cs typeface="Arial" charset="0"/>
                          </a:rPr>
                          <m:t>3</m:t>
                        </m:r>
                        <m:r>
                          <a:rPr lang="en-GB" i="1">
                            <a:latin typeface="Cambria Math" charset="0"/>
                            <a:ea typeface="Arial" charset="0"/>
                            <a:cs typeface="Arial" charset="0"/>
                          </a:rPr>
                          <m:t>,1</m:t>
                        </m:r>
                      </m:sub>
                    </m:sSub>
                    <m:r>
                      <a:rPr lang="en-GB" b="0" i="0" smtClean="0">
                        <a:latin typeface="Cambria Math" charset="0"/>
                        <a:ea typeface="Arial" charset="0"/>
                        <a:cs typeface="Arial" charset="0"/>
                      </a:rPr>
                      <m:t>, …</m:t>
                    </m:r>
                  </m:oMath>
                </a14:m>
                <a:r>
                  <a:rPr lang="en-US" dirty="0">
                    <a:latin typeface="Arial" charset="0"/>
                    <a:ea typeface="Arial" charset="0"/>
                    <a:cs typeface="Arial" charset="0"/>
                  </a:rPr>
                  <a:t> which is substituted into the </a:t>
                </a:r>
                <a:r>
                  <a:rPr lang="en-US" dirty="0" err="1">
                    <a:latin typeface="Arial" charset="0"/>
                    <a:ea typeface="Arial" charset="0"/>
                    <a:cs typeface="Arial" charset="0"/>
                  </a:rPr>
                  <a:t>r.h.s</a:t>
                </a:r>
                <a:r>
                  <a:rPr lang="en-US" dirty="0">
                    <a:latin typeface="Arial" charset="0"/>
                    <a:ea typeface="Arial" charset="0"/>
                    <a:cs typeface="Arial" charset="0"/>
                  </a:rPr>
                  <a:t>. of Equation 	(3.58). The </a:t>
                </a:r>
                <a:r>
                  <a:rPr lang="en-US" dirty="0" err="1">
                    <a:latin typeface="Arial" charset="0"/>
                    <a:ea typeface="Arial" charset="0"/>
                    <a:cs typeface="Arial" charset="0"/>
                  </a:rPr>
                  <a:t>l.h.s</a:t>
                </a:r>
                <a:r>
                  <a:rPr lang="en-US" dirty="0">
                    <a:latin typeface="Arial" charset="0"/>
                    <a:ea typeface="Arial" charset="0"/>
                    <a:cs typeface="Arial" charset="0"/>
                  </a:rPr>
                  <a:t>. is our new second estimate of the 	solution. </a:t>
                </a:r>
              </a:p>
              <a:p>
                <a:pPr marL="45720" indent="0">
                  <a:buNone/>
                </a:pPr>
                <a:endParaRPr lang="en-US" dirty="0">
                  <a:latin typeface="Arial" charset="0"/>
                  <a:ea typeface="Arial" charset="0"/>
                  <a:cs typeface="Arial" charset="0"/>
                </a:endParaRPr>
              </a:p>
              <a:p>
                <a:pPr marL="45720" indent="0">
                  <a:buNone/>
                </a:pPr>
                <a:r>
                  <a:rPr lang="en-US" dirty="0">
                    <a:latin typeface="Arial" charset="0"/>
                    <a:ea typeface="Arial" charset="0"/>
                    <a:cs typeface="Arial" charset="0"/>
                  </a:rPr>
                  <a:t>4.	We continue this process until a desired accuracy is 	reached. </a:t>
                </a:r>
              </a:p>
              <a:p>
                <a:pPr marL="45720" indent="0">
                  <a:buNone/>
                </a:pPr>
                <a:endParaRPr lang="en-US" dirty="0">
                  <a:latin typeface="Arial" charset="0"/>
                  <a:ea typeface="Arial" charset="0"/>
                  <a:cs typeface="Arial" charset="0"/>
                </a:endParaRPr>
              </a:p>
              <a:p>
                <a:pPr marL="45720" indent="0">
                  <a:buNone/>
                </a:pPr>
                <a:endParaRPr lang="en-US" dirty="0">
                  <a:latin typeface="Arial" charset="0"/>
                  <a:ea typeface="Arial" charset="0"/>
                  <a:cs typeface="Arial" charset="0"/>
                </a:endParaRPr>
              </a:p>
              <a:p>
                <a:pPr marL="45720" indent="0">
                  <a:buNone/>
                </a:pPr>
                <a:endParaRPr lang="en-US" b="1" i="1"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522457" y="56263"/>
                <a:ext cx="8383423" cy="6671128"/>
              </a:xfrm>
              <a:blipFill rotWithShape="0">
                <a:blip r:embed="rId2"/>
                <a:stretch>
                  <a:fillRect l="-364"/>
                </a:stretch>
              </a:blipFill>
            </p:spPr>
            <p:txBody>
              <a:bodyPr/>
              <a:lstStyle/>
              <a:p>
                <a:r>
                  <a:rPr lang="en-US">
                    <a:noFill/>
                  </a:rPr>
                  <a:t> </a:t>
                </a:r>
              </a:p>
            </p:txBody>
          </p:sp>
        </mc:Fallback>
      </mc:AlternateContent>
    </p:spTree>
    <p:extLst>
      <p:ext uri="{BB962C8B-B14F-4D97-AF65-F5344CB8AC3E}">
        <p14:creationId xmlns:p14="http://schemas.microsoft.com/office/powerpoint/2010/main" val="73927330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b="1" i="1" dirty="0">
                  <a:latin typeface="Arial" charset="0"/>
                  <a:ea typeface="Arial" charset="0"/>
                  <a:cs typeface="Arial" charset="0"/>
                </a:endParaRPr>
              </a:p>
              <a:p>
                <a:pPr marL="45720" indent="0">
                  <a:buNone/>
                </a:pPr>
                <a:r>
                  <a:rPr lang="en-US" b="1" i="1" dirty="0">
                    <a:latin typeface="Arial" charset="0"/>
                    <a:ea typeface="Arial" charset="0"/>
                    <a:cs typeface="Arial" charset="0"/>
                  </a:rPr>
                  <a:t>The Fixed Point Iteration Method:</a:t>
                </a:r>
              </a:p>
              <a:p>
                <a:pPr marL="45720" indent="0">
                  <a:buNone/>
                </a:pPr>
                <a:endParaRPr lang="en-US" b="1" i="1" dirty="0">
                  <a:latin typeface="Arial" charset="0"/>
                  <a:ea typeface="Arial" charset="0"/>
                  <a:cs typeface="Arial" charset="0"/>
                </a:endParaRPr>
              </a:p>
              <a:p>
                <a:pPr marL="45720" indent="0">
                  <a:buNone/>
                </a:pPr>
                <a:r>
                  <a:rPr lang="en-US" dirty="0">
                    <a:latin typeface="Arial" charset="0"/>
                    <a:ea typeface="Arial" charset="0"/>
                    <a:cs typeface="Arial" charset="0"/>
                  </a:rPr>
                  <a:t>The Fixed Point Iteration Method will converge under the following sufficient but not necessary conditions:</a:t>
                </a:r>
              </a:p>
              <a:p>
                <a:pPr marL="45720" indent="0">
                  <a:buNone/>
                </a:pPr>
                <a:endParaRPr lang="en-US" dirty="0">
                  <a:latin typeface="Arial" charset="0"/>
                  <a:ea typeface="Arial" charset="0"/>
                  <a:cs typeface="Arial" charset="0"/>
                </a:endParaRPr>
              </a:p>
              <a:p>
                <a:pPr marL="45720" indent="0">
                  <a:buNone/>
                </a:pPr>
                <a:r>
                  <a:rPr lang="en-US" dirty="0">
                    <a:latin typeface="Arial" charset="0"/>
                    <a:ea typeface="Arial" charset="0"/>
                    <a:cs typeface="Arial" charset="0"/>
                  </a:rPr>
                  <a:t>1. 	If the functions, </a:t>
                </a:r>
                <a14:m>
                  <m:oMath xmlns:m="http://schemas.openxmlformats.org/officeDocument/2006/math">
                    <m:r>
                      <a:rPr lang="en-GB" b="0" i="1" smtClean="0">
                        <a:latin typeface="Cambria Math" charset="0"/>
                        <a:ea typeface="Arial" charset="0"/>
                        <a:cs typeface="Arial" charset="0"/>
                      </a:rPr>
                      <m:t>𝑔</m:t>
                    </m:r>
                  </m:oMath>
                </a14:m>
                <a:r>
                  <a:rPr lang="en-US" dirty="0">
                    <a:latin typeface="Arial" charset="0"/>
                    <a:ea typeface="Arial" charset="0"/>
                    <a:cs typeface="Arial" charset="0"/>
                  </a:rPr>
                  <a:t>, and their derivatives are continuous in 	the </a:t>
                </a:r>
                <a:r>
                  <a:rPr lang="en-US" dirty="0" err="1">
                    <a:latin typeface="Arial" charset="0"/>
                    <a:ea typeface="Arial" charset="0"/>
                    <a:cs typeface="Arial" charset="0"/>
                  </a:rPr>
                  <a:t>neighbourhood</a:t>
                </a:r>
                <a:r>
                  <a:rPr lang="en-US" dirty="0">
                    <a:latin typeface="Arial" charset="0"/>
                    <a:ea typeface="Arial" charset="0"/>
                    <a:cs typeface="Arial" charset="0"/>
                  </a:rPr>
                  <a:t> of the solution.</a:t>
                </a:r>
              </a:p>
              <a:p>
                <a:pPr marL="45720" indent="0">
                  <a:buNone/>
                </a:pPr>
                <a:endParaRPr lang="en-US" dirty="0">
                  <a:latin typeface="Arial" charset="0"/>
                  <a:ea typeface="Arial" charset="0"/>
                  <a:cs typeface="Arial" charset="0"/>
                </a:endParaRPr>
              </a:p>
              <a:p>
                <a:pPr marL="45720" indent="0">
                  <a:buNone/>
                </a:pPr>
                <a:r>
                  <a:rPr lang="en-US" dirty="0">
                    <a:latin typeface="Arial" charset="0"/>
                    <a:ea typeface="Arial" charset="0"/>
                    <a:cs typeface="Arial" charset="0"/>
                  </a:rPr>
                  <a:t>2.	If </a:t>
                </a:r>
                <a14:m>
                  <m:oMath xmlns:m="http://schemas.openxmlformats.org/officeDocument/2006/math">
                    <m:nary>
                      <m:naryPr>
                        <m:chr m:val="∑"/>
                        <m:supHide m:val="on"/>
                        <m:ctrlPr>
                          <a:rPr lang="en-US" i="1" smtClean="0">
                            <a:latin typeface="Cambria Math" panose="02040503050406030204" pitchFamily="18" charset="0"/>
                            <a:ea typeface="Arial" charset="0"/>
                            <a:cs typeface="Arial" charset="0"/>
                          </a:rPr>
                        </m:ctrlPr>
                      </m:naryPr>
                      <m:sub>
                        <m:r>
                          <m:rPr>
                            <m:brk m:alnAt="7"/>
                          </m:rPr>
                          <a:rPr lang="en-GB" b="0" i="1" smtClean="0">
                            <a:latin typeface="Cambria Math" charset="0"/>
                            <a:ea typeface="Arial" charset="0"/>
                            <a:cs typeface="Arial" charset="0"/>
                          </a:rPr>
                          <m:t>𝑖</m:t>
                        </m:r>
                      </m:sub>
                      <m:sup/>
                      <m:e>
                        <m:d>
                          <m:dPr>
                            <m:begChr m:val="|"/>
                            <m:endChr m:val="|"/>
                            <m:ctrlPr>
                              <a:rPr lang="hr-HR" i="1">
                                <a:latin typeface="Cambria Math" panose="02040503050406030204" pitchFamily="18" charset="0"/>
                                <a:ea typeface="Arial" charset="0"/>
                                <a:cs typeface="Arial" charset="0"/>
                              </a:rPr>
                            </m:ctrlPr>
                          </m:dPr>
                          <m:e>
                            <m:f>
                              <m:fPr>
                                <m:ctrlPr>
                                  <a:rPr lang="en-US" i="1">
                                    <a:latin typeface="Cambria Math" panose="02040503050406030204" pitchFamily="18" charset="0"/>
                                    <a:ea typeface="Arial" charset="0"/>
                                    <a:cs typeface="Arial" charset="0"/>
                                  </a:rPr>
                                </m:ctrlPr>
                              </m:fPr>
                              <m:num>
                                <m:r>
                                  <a:rPr lang="en-US" i="1">
                                    <a:latin typeface="Cambria Math" charset="0"/>
                                    <a:ea typeface="Arial" charset="0"/>
                                    <a:cs typeface="Arial" charset="0"/>
                                  </a:rPr>
                                  <m:t>𝜕</m:t>
                                </m:r>
                                <m:sSub>
                                  <m:sSubPr>
                                    <m:ctrlPr>
                                      <a:rPr lang="en-US" i="1">
                                        <a:latin typeface="Cambria Math" panose="02040503050406030204" pitchFamily="18" charset="0"/>
                                        <a:ea typeface="Arial" charset="0"/>
                                        <a:cs typeface="Arial" charset="0"/>
                                      </a:rPr>
                                    </m:ctrlPr>
                                  </m:sSubPr>
                                  <m:e>
                                    <m:r>
                                      <a:rPr lang="en-GB" i="1">
                                        <a:latin typeface="Cambria Math" charset="0"/>
                                        <a:ea typeface="Arial" charset="0"/>
                                        <a:cs typeface="Arial" charset="0"/>
                                      </a:rPr>
                                      <m:t>𝑔</m:t>
                                    </m:r>
                                  </m:e>
                                  <m:sub>
                                    <m:r>
                                      <a:rPr lang="en-GB" i="1">
                                        <a:latin typeface="Cambria Math" charset="0"/>
                                        <a:ea typeface="Arial" charset="0"/>
                                        <a:cs typeface="Arial" charset="0"/>
                                      </a:rPr>
                                      <m:t>𝑛</m:t>
                                    </m:r>
                                  </m:sub>
                                </m:sSub>
                              </m:num>
                              <m:den>
                                <m:r>
                                  <a:rPr lang="en-US" i="1">
                                    <a:latin typeface="Cambria Math" charset="0"/>
                                    <a:ea typeface="Arial" charset="0"/>
                                    <a:cs typeface="Arial" charset="0"/>
                                  </a:rPr>
                                  <m:t>𝜕</m:t>
                                </m:r>
                                <m:sSub>
                                  <m:sSubPr>
                                    <m:ctrlPr>
                                      <a:rPr lang="en-US" i="1">
                                        <a:latin typeface="Cambria Math" panose="02040503050406030204" pitchFamily="18" charset="0"/>
                                        <a:ea typeface="Arial" charset="0"/>
                                        <a:cs typeface="Arial" charset="0"/>
                                      </a:rPr>
                                    </m:ctrlPr>
                                  </m:sSubPr>
                                  <m:e>
                                    <m:r>
                                      <a:rPr lang="en-GB" i="1">
                                        <a:latin typeface="Cambria Math" charset="0"/>
                                        <a:ea typeface="Arial" charset="0"/>
                                        <a:cs typeface="Arial" charset="0"/>
                                      </a:rPr>
                                      <m:t>𝑥</m:t>
                                    </m:r>
                                  </m:e>
                                  <m:sub>
                                    <m:r>
                                      <a:rPr lang="en-GB" i="1">
                                        <a:latin typeface="Cambria Math" charset="0"/>
                                        <a:ea typeface="Arial" charset="0"/>
                                        <a:cs typeface="Arial" charset="0"/>
                                      </a:rPr>
                                      <m:t>𝑖</m:t>
                                    </m:r>
                                  </m:sub>
                                </m:sSub>
                              </m:den>
                            </m:f>
                          </m:e>
                        </m:d>
                      </m:e>
                    </m:nary>
                    <m:r>
                      <a:rPr lang="en-GB" b="0" i="1" smtClean="0">
                        <a:latin typeface="Cambria Math" charset="0"/>
                        <a:ea typeface="Arial" charset="0"/>
                        <a:cs typeface="Arial" charset="0"/>
                      </a:rPr>
                      <m:t>≤1</m:t>
                    </m:r>
                  </m:oMath>
                </a14:m>
                <a:endParaRPr lang="en-US" dirty="0">
                  <a:latin typeface="Arial" charset="0"/>
                  <a:ea typeface="Arial" charset="0"/>
                  <a:cs typeface="Arial" charset="0"/>
                </a:endParaRPr>
              </a:p>
              <a:p>
                <a:pPr marL="45720" indent="0">
                  <a:buNone/>
                </a:pPr>
                <a:endParaRPr lang="en-US" dirty="0">
                  <a:latin typeface="Arial" charset="0"/>
                  <a:ea typeface="Arial" charset="0"/>
                  <a:cs typeface="Arial" charset="0"/>
                </a:endParaRPr>
              </a:p>
              <a:p>
                <a:pPr marL="45720" indent="0">
                  <a:buNone/>
                </a:pPr>
                <a:r>
                  <a:rPr lang="en-US" dirty="0">
                    <a:latin typeface="Arial" charset="0"/>
                    <a:ea typeface="Arial" charset="0"/>
                    <a:cs typeface="Arial" charset="0"/>
                  </a:rPr>
                  <a:t>3.	The initial estimate is close to </a:t>
                </a:r>
                <a:r>
                  <a:rPr lang="en-US">
                    <a:latin typeface="Arial" charset="0"/>
                    <a:ea typeface="Arial" charset="0"/>
                    <a:cs typeface="Arial" charset="0"/>
                  </a:rPr>
                  <a:t>the solution.</a:t>
                </a:r>
                <a:endParaRPr lang="en-US" dirty="0">
                  <a:latin typeface="Arial" charset="0"/>
                  <a:ea typeface="Arial" charset="0"/>
                  <a:cs typeface="Arial" charset="0"/>
                </a:endParaRPr>
              </a:p>
              <a:p>
                <a:pPr marL="45720" indent="0">
                  <a:buNone/>
                </a:pPr>
                <a:endParaRPr lang="en-US" dirty="0">
                  <a:latin typeface="Arial" charset="0"/>
                  <a:ea typeface="Arial" charset="0"/>
                  <a:cs typeface="Arial" charset="0"/>
                </a:endParaRPr>
              </a:p>
              <a:p>
                <a:pPr marL="45720" indent="0">
                  <a:buNone/>
                </a:pPr>
                <a:endParaRPr lang="en-US" b="1" i="1"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522457" y="56263"/>
                <a:ext cx="8383423" cy="6671128"/>
              </a:xfrm>
              <a:blipFill rotWithShape="0">
                <a:blip r:embed="rId2"/>
                <a:stretch>
                  <a:fillRect l="-364"/>
                </a:stretch>
              </a:blipFill>
            </p:spPr>
            <p:txBody>
              <a:bodyPr/>
              <a:lstStyle/>
              <a:p>
                <a:r>
                  <a:rPr lang="en-US">
                    <a:noFill/>
                  </a:rPr>
                  <a:t> </a:t>
                </a:r>
              </a:p>
            </p:txBody>
          </p:sp>
        </mc:Fallback>
      </mc:AlternateContent>
    </p:spTree>
    <p:extLst>
      <p:ext uri="{BB962C8B-B14F-4D97-AF65-F5344CB8AC3E}">
        <p14:creationId xmlns:p14="http://schemas.microsoft.com/office/powerpoint/2010/main" val="141550536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b="1" i="1" dirty="0">
              <a:latin typeface="Arial" charset="0"/>
              <a:ea typeface="Arial" charset="0"/>
              <a:cs typeface="Arial" charset="0"/>
            </a:endParaRPr>
          </a:p>
          <a:p>
            <a:pPr marL="45720" indent="0">
              <a:buNone/>
            </a:pPr>
            <a:r>
              <a:rPr lang="en-US" b="1" i="1" dirty="0">
                <a:latin typeface="Arial" charset="0"/>
                <a:ea typeface="Arial" charset="0"/>
                <a:cs typeface="Arial" charset="0"/>
              </a:rPr>
              <a:t>Recommended Problems:</a:t>
            </a:r>
          </a:p>
          <a:p>
            <a:pPr marL="45720" indent="0">
              <a:buNone/>
            </a:pPr>
            <a:endParaRPr lang="en-US" b="1" i="1" dirty="0">
              <a:latin typeface="Arial" charset="0"/>
              <a:ea typeface="Arial" charset="0"/>
              <a:cs typeface="Arial" charset="0"/>
            </a:endParaRPr>
          </a:p>
          <a:p>
            <a:pPr marL="45720" indent="0">
              <a:buNone/>
            </a:pPr>
            <a:r>
              <a:rPr lang="en-US" dirty="0">
                <a:latin typeface="Arial" charset="0"/>
                <a:ea typeface="Arial" charset="0"/>
                <a:cs typeface="Arial" charset="0"/>
              </a:rPr>
              <a:t>Problems to be solved by hand (do at least 2):</a:t>
            </a:r>
          </a:p>
          <a:p>
            <a:pPr marL="45720" indent="0">
              <a:buNone/>
            </a:pPr>
            <a:r>
              <a:rPr lang="en-US" dirty="0">
                <a:latin typeface="Arial" charset="0"/>
                <a:ea typeface="Arial" charset="0"/>
                <a:cs typeface="Arial" charset="0"/>
              </a:rPr>
              <a:t>3.2 (approx. 0.8 - 0.85), 3.8 (approx. 2.3), 3.14 (x=approx. 2.0, y=approx. 3.0)</a:t>
            </a:r>
          </a:p>
          <a:p>
            <a:pPr marL="45720" indent="0">
              <a:buNone/>
            </a:pPr>
            <a:endParaRPr lang="en-US" dirty="0">
              <a:latin typeface="Arial" charset="0"/>
              <a:ea typeface="Arial" charset="0"/>
              <a:cs typeface="Arial" charset="0"/>
            </a:endParaRPr>
          </a:p>
          <a:p>
            <a:pPr marL="45720" indent="0">
              <a:buNone/>
            </a:pPr>
            <a:r>
              <a:rPr lang="en-US" dirty="0">
                <a:latin typeface="Arial" charset="0"/>
                <a:ea typeface="Arial" charset="0"/>
                <a:cs typeface="Arial" charset="0"/>
              </a:rPr>
              <a:t>Problems to be programmed in MATLAB:</a:t>
            </a:r>
          </a:p>
          <a:p>
            <a:pPr marL="45720" indent="0">
              <a:buNone/>
            </a:pPr>
            <a:r>
              <a:rPr lang="en-US" dirty="0">
                <a:latin typeface="Arial" charset="0"/>
                <a:ea typeface="Arial" charset="0"/>
                <a:cs typeface="Arial" charset="0"/>
              </a:rPr>
              <a:t>3.26</a:t>
            </a:r>
          </a:p>
          <a:p>
            <a:pPr marL="45720" indent="0">
              <a:buNone/>
            </a:pPr>
            <a:endParaRPr lang="en-US" dirty="0">
              <a:latin typeface="Arial" charset="0"/>
              <a:ea typeface="Arial" charset="0"/>
              <a:cs typeface="Arial" charset="0"/>
            </a:endParaRPr>
          </a:p>
          <a:p>
            <a:pPr marL="45720" indent="0">
              <a:buNone/>
            </a:pPr>
            <a:r>
              <a:rPr lang="en-US" dirty="0">
                <a:latin typeface="Arial" charset="0"/>
                <a:ea typeface="Arial" charset="0"/>
                <a:cs typeface="Arial" charset="0"/>
              </a:rPr>
              <a:t>Problems in math, science and engineering:</a:t>
            </a:r>
          </a:p>
          <a:p>
            <a:pPr marL="45720" indent="0">
              <a:buNone/>
            </a:pPr>
            <a:r>
              <a:rPr lang="en-US" dirty="0">
                <a:latin typeface="Arial" charset="0"/>
                <a:ea typeface="Arial" charset="0"/>
                <a:cs typeface="Arial" charset="0"/>
              </a:rPr>
              <a:t>3.27 (you may use only (</a:t>
            </a:r>
            <a:r>
              <a:rPr lang="en-US">
                <a:latin typeface="Arial" charset="0"/>
                <a:ea typeface="Arial" charset="0"/>
                <a:cs typeface="Arial" charset="0"/>
              </a:rPr>
              <a:t>b)) (3.14%)</a:t>
            </a:r>
            <a:endParaRPr lang="en-US" dirty="0">
              <a:latin typeface="Arial" charset="0"/>
              <a:ea typeface="Arial" charset="0"/>
              <a:cs typeface="Arial" charset="0"/>
            </a:endParaRPr>
          </a:p>
          <a:p>
            <a:pPr marL="45720" indent="0">
              <a:buNone/>
            </a:pPr>
            <a:endParaRPr lang="en-US" dirty="0">
              <a:latin typeface="Arial" charset="0"/>
              <a:ea typeface="Arial" charset="0"/>
              <a:cs typeface="Arial" charset="0"/>
            </a:endParaRPr>
          </a:p>
          <a:p>
            <a:pPr marL="45720" indent="0">
              <a:buNone/>
            </a:pPr>
            <a:r>
              <a:rPr lang="en-US" dirty="0">
                <a:latin typeface="Arial" charset="0"/>
                <a:ea typeface="Arial" charset="0"/>
                <a:cs typeface="Arial" charset="0"/>
              </a:rPr>
              <a:t>You should pick out problems that you find interesting/challenging and do these too.</a:t>
            </a:r>
          </a:p>
        </p:txBody>
      </p:sp>
    </p:spTree>
    <p:extLst>
      <p:ext uri="{BB962C8B-B14F-4D97-AF65-F5344CB8AC3E}">
        <p14:creationId xmlns:p14="http://schemas.microsoft.com/office/powerpoint/2010/main" val="55291025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b="1" i="1" dirty="0">
              <a:latin typeface="Arial" charset="0"/>
              <a:ea typeface="Arial" charset="0"/>
              <a:cs typeface="Arial" charset="0"/>
            </a:endParaRPr>
          </a:p>
        </p:txBody>
      </p:sp>
    </p:spTree>
    <p:extLst>
      <p:ext uri="{BB962C8B-B14F-4D97-AF65-F5344CB8AC3E}">
        <p14:creationId xmlns:p14="http://schemas.microsoft.com/office/powerpoint/2010/main" val="13442476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dirty="0"/>
              </a:p>
              <a:p>
                <a:pPr marL="45720" indent="0">
                  <a:buNone/>
                </a:pPr>
                <a:r>
                  <a:rPr lang="en-US" b="1" i="1" dirty="0">
                    <a:latin typeface="Arial" charset="0"/>
                    <a:ea typeface="Arial" charset="0"/>
                    <a:cs typeface="Arial" charset="0"/>
                  </a:rPr>
                  <a:t>Background:</a:t>
                </a:r>
              </a:p>
              <a:p>
                <a:pPr marL="45720" indent="0">
                  <a:buNone/>
                </a:pPr>
                <a:endParaRPr lang="en-US" b="1" i="1" dirty="0">
                  <a:latin typeface="Arial" charset="0"/>
                  <a:ea typeface="Arial" charset="0"/>
                  <a:cs typeface="Arial" charset="0"/>
                </a:endParaRPr>
              </a:p>
              <a:p>
                <a:pPr marL="45720" indent="0">
                  <a:buNone/>
                </a:pPr>
                <a:endParaRPr lang="en-US" b="1" i="1" dirty="0">
                  <a:latin typeface="Arial" charset="0"/>
                  <a:ea typeface="Arial" charset="0"/>
                  <a:cs typeface="Arial" charset="0"/>
                </a:endParaRPr>
              </a:p>
              <a:p>
                <a:pPr marL="45720" indent="0">
                  <a:buNone/>
                </a:pPr>
                <a:r>
                  <a:rPr lang="en-US" dirty="0">
                    <a:latin typeface="Arial" charset="0"/>
                    <a:ea typeface="Arial" charset="0"/>
                    <a:cs typeface="Arial" charset="0"/>
                  </a:rPr>
                  <a:t>The problem is to determine </a:t>
                </a:r>
                <a14:m>
                  <m:oMath xmlns:m="http://schemas.openxmlformats.org/officeDocument/2006/math">
                    <m:r>
                      <a:rPr lang="en-US" i="1" smtClean="0">
                        <a:latin typeface="Cambria Math" charset="0"/>
                        <a:ea typeface="Cambria Math" charset="0"/>
                        <a:cs typeface="Cambria Math" charset="0"/>
                      </a:rPr>
                      <m:t>𝜃</m:t>
                    </m:r>
                  </m:oMath>
                </a14:m>
                <a:r>
                  <a:rPr lang="en-US" dirty="0">
                    <a:latin typeface="Arial" charset="0"/>
                    <a:ea typeface="Arial" charset="0"/>
                    <a:cs typeface="Arial" charset="0"/>
                  </a:rPr>
                  <a:t> where </a:t>
                </a:r>
                <a14:m>
                  <m:oMath xmlns:m="http://schemas.openxmlformats.org/officeDocument/2006/math">
                    <m:sSub>
                      <m:sSubPr>
                        <m:ctrlPr>
                          <a:rPr lang="en-US" i="1" smtClean="0">
                            <a:latin typeface="Cambria Math" panose="02040503050406030204" pitchFamily="18" charset="0"/>
                            <a:ea typeface="Arial" charset="0"/>
                            <a:cs typeface="Arial" charset="0"/>
                          </a:rPr>
                        </m:ctrlPr>
                      </m:sSubPr>
                      <m:e>
                        <m:r>
                          <a:rPr lang="en-GB" b="0" i="1" smtClean="0">
                            <a:latin typeface="Cambria Math" charset="0"/>
                            <a:ea typeface="Arial" charset="0"/>
                            <a:cs typeface="Arial" charset="0"/>
                          </a:rPr>
                          <m:t>𝐴</m:t>
                        </m:r>
                      </m:e>
                      <m:sub>
                        <m:r>
                          <a:rPr lang="en-GB" b="0" i="1" smtClean="0">
                            <a:latin typeface="Cambria Math" charset="0"/>
                            <a:ea typeface="Arial" charset="0"/>
                            <a:cs typeface="Arial" charset="0"/>
                          </a:rPr>
                          <m:t>𝑆</m:t>
                        </m:r>
                      </m:sub>
                    </m:sSub>
                  </m:oMath>
                </a14:m>
                <a:r>
                  <a:rPr lang="en-US" dirty="0">
                    <a:latin typeface="Arial" charset="0"/>
                    <a:ea typeface="Arial" charset="0"/>
                    <a:cs typeface="Arial" charset="0"/>
                  </a:rPr>
                  <a:t> and </a:t>
                </a:r>
                <a14:m>
                  <m:oMath xmlns:m="http://schemas.openxmlformats.org/officeDocument/2006/math">
                    <m:r>
                      <a:rPr lang="en-GB" b="0" i="1" smtClean="0">
                        <a:latin typeface="Cambria Math" charset="0"/>
                        <a:ea typeface="Arial" charset="0"/>
                        <a:cs typeface="Arial" charset="0"/>
                      </a:rPr>
                      <m:t>𝑟</m:t>
                    </m:r>
                  </m:oMath>
                </a14:m>
                <a:r>
                  <a:rPr lang="en-US" dirty="0">
                    <a:latin typeface="Arial" charset="0"/>
                    <a:ea typeface="Arial" charset="0"/>
                    <a:cs typeface="Arial" charset="0"/>
                  </a:rPr>
                  <a:t> are given. This equation is non-analytic in </a:t>
                </a:r>
                <a14:m>
                  <m:oMath xmlns:m="http://schemas.openxmlformats.org/officeDocument/2006/math">
                    <m:r>
                      <a:rPr lang="en-US" i="1">
                        <a:latin typeface="Cambria Math" charset="0"/>
                        <a:ea typeface="Cambria Math" charset="0"/>
                        <a:cs typeface="Cambria Math" charset="0"/>
                      </a:rPr>
                      <m:t>𝜃</m:t>
                    </m:r>
                  </m:oMath>
                </a14:m>
                <a:r>
                  <a:rPr lang="en-US" dirty="0"/>
                  <a:t> therefore we must use a numerical method to solve. That is to say that we use an algorithm that gives us a close but approximate solution to the problem. Lets say we have </a:t>
                </a:r>
                <a14:m>
                  <m:oMath xmlns:m="http://schemas.openxmlformats.org/officeDocument/2006/math">
                    <m:sSub>
                      <m:sSubPr>
                        <m:ctrlPr>
                          <a:rPr lang="en-US" i="1" smtClean="0">
                            <a:latin typeface="Cambria Math" panose="02040503050406030204" pitchFamily="18" charset="0"/>
                          </a:rPr>
                        </m:ctrlPr>
                      </m:sSubPr>
                      <m:e>
                        <m:r>
                          <a:rPr lang="en-GB" b="0" i="1" smtClean="0">
                            <a:latin typeface="Cambria Math" charset="0"/>
                          </a:rPr>
                          <m:t>𝐴</m:t>
                        </m:r>
                      </m:e>
                      <m:sub>
                        <m:r>
                          <a:rPr lang="en-GB" b="0" i="1" smtClean="0">
                            <a:latin typeface="Cambria Math" charset="0"/>
                          </a:rPr>
                          <m:t>𝑆</m:t>
                        </m:r>
                      </m:sub>
                    </m:sSub>
                    <m:r>
                      <a:rPr lang="en-GB" b="0" i="0" smtClean="0">
                        <a:latin typeface="Cambria Math" charset="0"/>
                      </a:rPr>
                      <m:t>=8</m:t>
                    </m:r>
                    <m:sSup>
                      <m:sSupPr>
                        <m:ctrlPr>
                          <a:rPr lang="en-GB" b="0" i="1" smtClean="0">
                            <a:latin typeface="Cambria Math" panose="02040503050406030204" pitchFamily="18" charset="0"/>
                          </a:rPr>
                        </m:ctrlPr>
                      </m:sSupPr>
                      <m:e>
                        <m:r>
                          <a:rPr lang="en-GB" b="0" i="1" smtClean="0">
                            <a:latin typeface="Cambria Math" charset="0"/>
                          </a:rPr>
                          <m:t>𝑚</m:t>
                        </m:r>
                      </m:e>
                      <m:sup>
                        <m:r>
                          <a:rPr lang="en-GB" b="0" i="1" smtClean="0">
                            <a:latin typeface="Cambria Math" charset="0"/>
                          </a:rPr>
                          <m:t>2</m:t>
                        </m:r>
                      </m:sup>
                    </m:sSup>
                  </m:oMath>
                </a14:m>
                <a:r>
                  <a:rPr lang="en-US" dirty="0"/>
                  <a:t> and </a:t>
                </a:r>
                <a14:m>
                  <m:oMath xmlns:m="http://schemas.openxmlformats.org/officeDocument/2006/math">
                    <m:r>
                      <a:rPr lang="en-GB" b="0" i="1" smtClean="0">
                        <a:latin typeface="Cambria Math" charset="0"/>
                      </a:rPr>
                      <m:t>𝑟</m:t>
                    </m:r>
                    <m:r>
                      <a:rPr lang="en-GB" b="0" i="1" smtClean="0">
                        <a:latin typeface="Cambria Math" charset="0"/>
                      </a:rPr>
                      <m:t>=3</m:t>
                    </m:r>
                    <m:r>
                      <a:rPr lang="en-GB" b="0" i="1" smtClean="0">
                        <a:latin typeface="Cambria Math" charset="0"/>
                      </a:rPr>
                      <m:t>𝑚</m:t>
                    </m:r>
                  </m:oMath>
                </a14:m>
                <a:r>
                  <a:rPr lang="en-US" dirty="0"/>
                  <a:t> then:</a:t>
                </a:r>
              </a:p>
              <a:p>
                <a:pPr marL="45720" indent="0">
                  <a:buNone/>
                </a:pPr>
                <a:endParaRPr lang="en-US" dirty="0"/>
              </a:p>
              <a:p>
                <a:pPr marL="45720" indent="0">
                  <a:buNone/>
                </a:pPr>
                <a:endParaRPr lang="en-US" dirty="0"/>
              </a:p>
              <a:p>
                <a:pPr marL="45720" indent="0">
                  <a:buNone/>
                </a:pPr>
                <a:r>
                  <a:rPr lang="en-US" dirty="0"/>
                  <a:t>The plot shows that the solution</a:t>
                </a:r>
              </a:p>
              <a:p>
                <a:pPr marL="45720" indent="0">
                  <a:buNone/>
                </a:pPr>
                <a:r>
                  <a:rPr lang="en-US" dirty="0"/>
                  <a:t>lies between 2 and 3.</a:t>
                </a:r>
              </a:p>
              <a:p>
                <a:pPr marL="45720" indent="0">
                  <a:buNone/>
                </a:pPr>
                <a:endParaRPr lang="en-US" dirty="0"/>
              </a:p>
              <a:p>
                <a:pPr marL="4572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522457" y="56263"/>
                <a:ext cx="8383423" cy="6671128"/>
              </a:xfrm>
              <a:blipFill rotWithShape="0">
                <a:blip r:embed="rId2"/>
                <a:stretch>
                  <a:fillRect l="-364"/>
                </a:stretch>
              </a:blipFill>
            </p:spPr>
            <p:txBody>
              <a:bodyPr/>
              <a:lstStyle/>
              <a:p>
                <a:r>
                  <a:rPr lang="en-US">
                    <a:noFill/>
                  </a:rPr>
                  <a:t> </a:t>
                </a:r>
              </a:p>
            </p:txBody>
          </p:sp>
        </mc:Fallback>
      </mc:AlternateContent>
      <p:pic>
        <p:nvPicPr>
          <p:cNvPr id="4" name="Picture 2" descr="\\172.16.3.215\data4\Graphics\Powerpoint\WILEY WORK\GILAT\Final Files\ch03\gilat_3e_eq_03_02.jpg"/>
          <p:cNvPicPr>
            <a:picLocks noChangeAspect="1" noChangeArrowheads="1"/>
          </p:cNvPicPr>
          <p:nvPr/>
        </p:nvPicPr>
        <p:blipFill>
          <a:blip r:embed="rId3"/>
          <a:stretch>
            <a:fillRect/>
          </a:stretch>
        </p:blipFill>
        <p:spPr bwMode="auto">
          <a:xfrm>
            <a:off x="663787" y="1104023"/>
            <a:ext cx="5818294" cy="565205"/>
          </a:xfrm>
          <a:prstGeom prst="rect">
            <a:avLst/>
          </a:prstGeom>
          <a:noFill/>
        </p:spPr>
      </p:pic>
      <p:pic>
        <p:nvPicPr>
          <p:cNvPr id="5" name="Picture 2" descr="\\172.16.3.215\data4\Graphics\Powerpoint\WILEY WORK\GILAT\Final Files\ch03\gilat_3e_eq_03_03.jpg"/>
          <p:cNvPicPr>
            <a:picLocks noChangeAspect="1" noChangeArrowheads="1"/>
          </p:cNvPicPr>
          <p:nvPr/>
        </p:nvPicPr>
        <p:blipFill>
          <a:blip r:embed="rId4"/>
          <a:stretch>
            <a:fillRect/>
          </a:stretch>
        </p:blipFill>
        <p:spPr bwMode="auto">
          <a:xfrm>
            <a:off x="663787" y="3763233"/>
            <a:ext cx="6638714" cy="322451"/>
          </a:xfrm>
          <a:prstGeom prst="rect">
            <a:avLst/>
          </a:prstGeom>
          <a:noFill/>
        </p:spPr>
      </p:pic>
      <p:pic>
        <p:nvPicPr>
          <p:cNvPr id="6" name="Picture 2" descr="\\172.16.3.215\data4\Graphics\Powerpoint\WILEY WORK\GILAT\Final Files\ch03\gilat_3e_fig_03_3_3.jpg"/>
          <p:cNvPicPr>
            <a:picLocks noChangeAspect="1" noChangeArrowheads="1"/>
          </p:cNvPicPr>
          <p:nvPr/>
        </p:nvPicPr>
        <p:blipFill>
          <a:blip r:embed="rId5"/>
          <a:srcRect/>
          <a:stretch>
            <a:fillRect/>
          </a:stretch>
        </p:blipFill>
        <p:spPr bwMode="auto">
          <a:xfrm>
            <a:off x="5235181" y="4399927"/>
            <a:ext cx="2769099" cy="2149887"/>
          </a:xfrm>
          <a:prstGeom prst="rect">
            <a:avLst/>
          </a:prstGeom>
          <a:noFill/>
        </p:spPr>
      </p:pic>
    </p:spTree>
    <p:extLst>
      <p:ext uri="{BB962C8B-B14F-4D97-AF65-F5344CB8AC3E}">
        <p14:creationId xmlns:p14="http://schemas.microsoft.com/office/powerpoint/2010/main" val="10346296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dirty="0"/>
              </a:p>
              <a:p>
                <a:pPr marL="45720" indent="0">
                  <a:buNone/>
                </a:pPr>
                <a:r>
                  <a:rPr lang="en-US" b="1" i="1" dirty="0">
                    <a:latin typeface="Arial" charset="0"/>
                    <a:ea typeface="Arial" charset="0"/>
                    <a:cs typeface="Arial" charset="0"/>
                  </a:rPr>
                  <a:t>Background:</a:t>
                </a:r>
              </a:p>
              <a:p>
                <a:pPr marL="45720" indent="0">
                  <a:buNone/>
                </a:pPr>
                <a:endParaRPr lang="en-US" dirty="0"/>
              </a:p>
              <a:p>
                <a:pPr marL="45720" indent="0">
                  <a:buNone/>
                </a:pPr>
                <a:endParaRPr lang="en-US" dirty="0"/>
              </a:p>
              <a:p>
                <a:pPr marL="45720" indent="0">
                  <a:buNone/>
                </a:pPr>
                <a:r>
                  <a:rPr lang="en-US" dirty="0"/>
                  <a:t>Substituting </a:t>
                </a:r>
                <a14:m>
                  <m:oMath xmlns:m="http://schemas.openxmlformats.org/officeDocument/2006/math">
                    <m:r>
                      <a:rPr lang="en-US" i="1" smtClean="0">
                        <a:latin typeface="Cambria Math" charset="0"/>
                        <a:ea typeface="Cambria Math" charset="0"/>
                        <a:cs typeface="Cambria Math" charset="0"/>
                      </a:rPr>
                      <m:t>𝜃</m:t>
                    </m:r>
                    <m:r>
                      <a:rPr lang="en-GB" b="0" i="1" smtClean="0">
                        <a:latin typeface="Cambria Math" charset="0"/>
                        <a:ea typeface="Cambria Math" charset="0"/>
                        <a:cs typeface="Cambria Math" charset="0"/>
                      </a:rPr>
                      <m:t>=2.4</m:t>
                    </m:r>
                    <m:r>
                      <a:rPr lang="en-GB" b="0" i="1" smtClean="0">
                        <a:latin typeface="Cambria Math" charset="0"/>
                        <a:ea typeface="Cambria Math" charset="0"/>
                        <a:cs typeface="Cambria Math" charset="0"/>
                      </a:rPr>
                      <m:t>𝑟𝑎𝑑</m:t>
                    </m:r>
                  </m:oMath>
                </a14:m>
                <a:r>
                  <a:rPr lang="en-US" dirty="0"/>
                  <a:t> gives </a:t>
                </a:r>
                <a14:m>
                  <m:oMath xmlns:m="http://schemas.openxmlformats.org/officeDocument/2006/math">
                    <m:r>
                      <a:rPr lang="en-GB" b="0" i="1" smtClean="0">
                        <a:latin typeface="Cambria Math" charset="0"/>
                      </a:rPr>
                      <m:t>𝑓</m:t>
                    </m:r>
                    <m:d>
                      <m:dPr>
                        <m:ctrlPr>
                          <a:rPr lang="en-GB" b="0" i="1" smtClean="0">
                            <a:latin typeface="Cambria Math" panose="02040503050406030204" pitchFamily="18" charset="0"/>
                          </a:rPr>
                        </m:ctrlPr>
                      </m:dPr>
                      <m:e>
                        <m:r>
                          <a:rPr lang="en-GB" b="0" i="1" smtClean="0">
                            <a:latin typeface="Cambria Math" charset="0"/>
                            <a:ea typeface="Cambria Math" charset="0"/>
                            <a:cs typeface="Cambria Math" charset="0"/>
                          </a:rPr>
                          <m:t>𝜃</m:t>
                        </m:r>
                      </m:e>
                    </m:d>
                    <m:r>
                      <a:rPr lang="en-GB" b="0" i="1" smtClean="0">
                        <a:latin typeface="Cambria Math" charset="0"/>
                        <a:ea typeface="Cambria Math" charset="0"/>
                        <a:cs typeface="Cambria Math" charset="0"/>
                      </a:rPr>
                      <m:t>=0.2396</m:t>
                    </m:r>
                  </m:oMath>
                </a14:m>
                <a:r>
                  <a:rPr lang="en-US" dirty="0"/>
                  <a:t>. </a:t>
                </a:r>
                <a14:m>
                  <m:oMath xmlns:m="http://schemas.openxmlformats.org/officeDocument/2006/math">
                    <m:r>
                      <a:rPr lang="en-US" i="1">
                        <a:latin typeface="Cambria Math" charset="0"/>
                        <a:ea typeface="Cambria Math" charset="0"/>
                        <a:cs typeface="Cambria Math" charset="0"/>
                      </a:rPr>
                      <m:t>𝜃</m:t>
                    </m:r>
                    <m:r>
                      <a:rPr lang="en-GB" i="1">
                        <a:latin typeface="Cambria Math" charset="0"/>
                        <a:ea typeface="Cambria Math" charset="0"/>
                        <a:cs typeface="Cambria Math" charset="0"/>
                      </a:rPr>
                      <m:t>=2.4</m:t>
                    </m:r>
                    <m:r>
                      <a:rPr lang="en-GB" b="0" i="1" smtClean="0">
                        <a:latin typeface="Cambria Math" charset="0"/>
                        <a:ea typeface="Cambria Math" charset="0"/>
                        <a:cs typeface="Cambria Math" charset="0"/>
                      </a:rPr>
                      <m:t>3</m:t>
                    </m:r>
                    <m:r>
                      <a:rPr lang="en-GB" i="1">
                        <a:latin typeface="Cambria Math" charset="0"/>
                        <a:ea typeface="Cambria Math" charset="0"/>
                        <a:cs typeface="Cambria Math" charset="0"/>
                      </a:rPr>
                      <m:t>𝑟𝑎𝑑</m:t>
                    </m:r>
                  </m:oMath>
                </a14:m>
                <a:r>
                  <a:rPr lang="en-US" dirty="0"/>
                  <a:t> gives </a:t>
                </a:r>
                <a14:m>
                  <m:oMath xmlns:m="http://schemas.openxmlformats.org/officeDocument/2006/math">
                    <m:r>
                      <a:rPr lang="en-GB" i="1">
                        <a:latin typeface="Cambria Math" charset="0"/>
                      </a:rPr>
                      <m:t>𝑓</m:t>
                    </m:r>
                    <m:d>
                      <m:dPr>
                        <m:ctrlPr>
                          <a:rPr lang="en-GB" i="1">
                            <a:latin typeface="Cambria Math" panose="02040503050406030204" pitchFamily="18" charset="0"/>
                          </a:rPr>
                        </m:ctrlPr>
                      </m:dPr>
                      <m:e>
                        <m:r>
                          <a:rPr lang="en-GB" i="1">
                            <a:latin typeface="Cambria Math" charset="0"/>
                            <a:ea typeface="Cambria Math" charset="0"/>
                            <a:cs typeface="Cambria Math" charset="0"/>
                          </a:rPr>
                          <m:t>𝜃</m:t>
                        </m:r>
                      </m:e>
                    </m:d>
                    <m:r>
                      <a:rPr lang="en-GB" i="1">
                        <a:latin typeface="Cambria Math" charset="0"/>
                        <a:ea typeface="Cambria Math" charset="0"/>
                        <a:cs typeface="Cambria Math" charset="0"/>
                      </a:rPr>
                      <m:t>=0.</m:t>
                    </m:r>
                    <m:r>
                      <a:rPr lang="en-GB" b="0" i="1" smtClean="0">
                        <a:latin typeface="Cambria Math" charset="0"/>
                        <a:ea typeface="Cambria Math" charset="0"/>
                        <a:cs typeface="Cambria Math" charset="0"/>
                      </a:rPr>
                      <m:t>003683</m:t>
                    </m:r>
                  </m:oMath>
                </a14:m>
                <a:r>
                  <a:rPr lang="en-US" dirty="0"/>
                  <a:t> etc.</a:t>
                </a:r>
              </a:p>
              <a:p>
                <a:pPr marL="45720" indent="0">
                  <a:buNone/>
                </a:pPr>
                <a:endParaRPr lang="en-US" dirty="0"/>
              </a:p>
              <a:p>
                <a:pPr marL="45720" indent="0">
                  <a:buNone/>
                </a:pPr>
                <a:r>
                  <a:rPr lang="en-US" dirty="0"/>
                  <a:t>By numerically approximating the solution we obtain an approximation to the solution of </a:t>
                </a:r>
                <a14:m>
                  <m:oMath xmlns:m="http://schemas.openxmlformats.org/officeDocument/2006/math">
                    <m:r>
                      <a:rPr lang="en-GB" i="1">
                        <a:latin typeface="Cambria Math" charset="0"/>
                      </a:rPr>
                      <m:t>𝑓</m:t>
                    </m:r>
                    <m:d>
                      <m:dPr>
                        <m:ctrlPr>
                          <a:rPr lang="en-GB" i="1">
                            <a:latin typeface="Cambria Math" panose="02040503050406030204" pitchFamily="18" charset="0"/>
                          </a:rPr>
                        </m:ctrlPr>
                      </m:dPr>
                      <m:e>
                        <m:r>
                          <a:rPr lang="en-GB" i="1">
                            <a:latin typeface="Cambria Math" charset="0"/>
                            <a:ea typeface="Cambria Math" charset="0"/>
                            <a:cs typeface="Cambria Math" charset="0"/>
                          </a:rPr>
                          <m:t>𝜃</m:t>
                        </m:r>
                      </m:e>
                    </m:d>
                  </m:oMath>
                </a14:m>
                <a:r>
                  <a:rPr lang="en-US" dirty="0"/>
                  <a:t> but we don’t (unless we are very lucky) get an exact solution.</a:t>
                </a:r>
              </a:p>
              <a:p>
                <a:pPr marL="45720" indent="0">
                  <a:buNone/>
                </a:pPr>
                <a:endParaRPr lang="en-US" dirty="0"/>
              </a:p>
              <a:p>
                <a:pPr marL="45720" indent="0">
                  <a:buNone/>
                </a:pPr>
                <a:r>
                  <a:rPr lang="en-US" dirty="0"/>
                  <a:t>This means that there is always an error in our approximation. This error must be quantified as it tells us the range in which the exact solution lies.</a:t>
                </a:r>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522457" y="56263"/>
                <a:ext cx="8383423" cy="6671128"/>
              </a:xfrm>
              <a:blipFill rotWithShape="0">
                <a:blip r:embed="rId2"/>
                <a:stretch>
                  <a:fillRect l="-364"/>
                </a:stretch>
              </a:blipFill>
            </p:spPr>
            <p:txBody>
              <a:bodyPr/>
              <a:lstStyle/>
              <a:p>
                <a:r>
                  <a:rPr lang="en-US">
                    <a:noFill/>
                  </a:rPr>
                  <a:t> </a:t>
                </a:r>
              </a:p>
            </p:txBody>
          </p:sp>
        </mc:Fallback>
      </mc:AlternateContent>
    </p:spTree>
    <p:extLst>
      <p:ext uri="{BB962C8B-B14F-4D97-AF65-F5344CB8AC3E}">
        <p14:creationId xmlns:p14="http://schemas.microsoft.com/office/powerpoint/2010/main" val="15911916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b="1" i="1" dirty="0">
                  <a:latin typeface="Arial" charset="0"/>
                  <a:ea typeface="Arial" charset="0"/>
                  <a:cs typeface="Arial" charset="0"/>
                </a:endParaRPr>
              </a:p>
              <a:p>
                <a:pPr marL="45720" indent="0">
                  <a:buNone/>
                </a:pPr>
                <a:r>
                  <a:rPr lang="en-US" b="1" i="1" dirty="0">
                    <a:latin typeface="Arial" charset="0"/>
                    <a:ea typeface="Arial" charset="0"/>
                    <a:cs typeface="Arial" charset="0"/>
                  </a:rPr>
                  <a:t>Estimation of Errors in Numerical Solutions:</a:t>
                </a:r>
              </a:p>
              <a:p>
                <a:pPr marL="45720" indent="0">
                  <a:buNone/>
                </a:pPr>
                <a:endParaRPr lang="en-US" b="1" i="1" dirty="0">
                  <a:latin typeface="Arial" charset="0"/>
                  <a:ea typeface="Arial" charset="0"/>
                  <a:cs typeface="Arial" charset="0"/>
                </a:endParaRPr>
              </a:p>
              <a:p>
                <a:pPr marL="45720" indent="0">
                  <a:buNone/>
                </a:pPr>
                <a:r>
                  <a:rPr lang="en-US" dirty="0">
                    <a:latin typeface="Arial" charset="0"/>
                    <a:ea typeface="Arial" charset="0"/>
                    <a:cs typeface="Arial" charset="0"/>
                  </a:rPr>
                  <a:t>Let </a:t>
                </a:r>
                <a14:m>
                  <m:oMath xmlns:m="http://schemas.openxmlformats.org/officeDocument/2006/math">
                    <m:sSub>
                      <m:sSubPr>
                        <m:ctrlPr>
                          <a:rPr lang="en-US" i="1" smtClean="0">
                            <a:latin typeface="Cambria Math" panose="02040503050406030204" pitchFamily="18" charset="0"/>
                            <a:ea typeface="Arial" charset="0"/>
                            <a:cs typeface="Arial" charset="0"/>
                          </a:rPr>
                        </m:ctrlPr>
                      </m:sSubPr>
                      <m:e>
                        <m:r>
                          <a:rPr lang="en-GB" b="0" i="1" smtClean="0">
                            <a:latin typeface="Cambria Math" charset="0"/>
                            <a:ea typeface="Arial" charset="0"/>
                            <a:cs typeface="Arial" charset="0"/>
                          </a:rPr>
                          <m:t>𝑥</m:t>
                        </m:r>
                      </m:e>
                      <m:sub>
                        <m:r>
                          <a:rPr lang="en-GB" b="0" i="1" smtClean="0">
                            <a:latin typeface="Cambria Math" charset="0"/>
                            <a:ea typeface="Arial" charset="0"/>
                            <a:cs typeface="Arial" charset="0"/>
                          </a:rPr>
                          <m:t>𝑇𝑆</m:t>
                        </m:r>
                      </m:sub>
                    </m:sSub>
                  </m:oMath>
                </a14:m>
                <a:r>
                  <a:rPr lang="en-US" dirty="0">
                    <a:latin typeface="Arial" charset="0"/>
                    <a:ea typeface="Arial" charset="0"/>
                    <a:cs typeface="Arial" charset="0"/>
                  </a:rPr>
                  <a:t> be the true (exact) solution such that </a:t>
                </a:r>
                <a14:m>
                  <m:oMath xmlns:m="http://schemas.openxmlformats.org/officeDocument/2006/math">
                    <m:r>
                      <a:rPr lang="en-GB" b="0" i="1" smtClean="0">
                        <a:latin typeface="Cambria Math" charset="0"/>
                        <a:ea typeface="Arial" charset="0"/>
                        <a:cs typeface="Arial" charset="0"/>
                      </a:rPr>
                      <m:t>𝑓</m:t>
                    </m:r>
                    <m:d>
                      <m:dPr>
                        <m:ctrlPr>
                          <a:rPr lang="en-GB" b="0" i="1" smtClean="0">
                            <a:latin typeface="Cambria Math" panose="02040503050406030204" pitchFamily="18" charset="0"/>
                            <a:ea typeface="Arial" charset="0"/>
                            <a:cs typeface="Arial" charset="0"/>
                          </a:rPr>
                        </m:ctrlPr>
                      </m:dPr>
                      <m:e>
                        <m:sSub>
                          <m:sSubPr>
                            <m:ctrlPr>
                              <a:rPr lang="en-US" b="0" i="1" smtClean="0">
                                <a:latin typeface="Cambria Math" panose="02040503050406030204" pitchFamily="18" charset="0"/>
                                <a:ea typeface="Arial" charset="0"/>
                                <a:cs typeface="Arial" charset="0"/>
                              </a:rPr>
                            </m:ctrlPr>
                          </m:sSubPr>
                          <m:e>
                            <m:r>
                              <a:rPr lang="en-GB" b="0" i="1" smtClean="0">
                                <a:latin typeface="Cambria Math" charset="0"/>
                                <a:ea typeface="Arial" charset="0"/>
                                <a:cs typeface="Arial" charset="0"/>
                              </a:rPr>
                              <m:t>𝑥</m:t>
                            </m:r>
                          </m:e>
                          <m:sub>
                            <m:r>
                              <a:rPr lang="en-GB" b="0" i="1" smtClean="0">
                                <a:latin typeface="Cambria Math" charset="0"/>
                                <a:ea typeface="Arial" charset="0"/>
                                <a:cs typeface="Arial" charset="0"/>
                              </a:rPr>
                              <m:t>𝑇𝑆</m:t>
                            </m:r>
                          </m:sub>
                        </m:sSub>
                      </m:e>
                    </m:d>
                    <m:r>
                      <a:rPr lang="en-GB" b="0" i="1" smtClean="0">
                        <a:latin typeface="Cambria Math" charset="0"/>
                        <a:ea typeface="Arial" charset="0"/>
                        <a:cs typeface="Arial" charset="0"/>
                      </a:rPr>
                      <m:t>=0</m:t>
                    </m:r>
                  </m:oMath>
                </a14:m>
                <a:r>
                  <a:rPr lang="en-US" dirty="0">
                    <a:latin typeface="Arial" charset="0"/>
                    <a:ea typeface="Arial" charset="0"/>
                    <a:cs typeface="Arial" charset="0"/>
                  </a:rPr>
                  <a:t> and let </a:t>
                </a:r>
                <a14:m>
                  <m:oMath xmlns:m="http://schemas.openxmlformats.org/officeDocument/2006/math">
                    <m:sSub>
                      <m:sSubPr>
                        <m:ctrlPr>
                          <a:rPr lang="en-US" i="1">
                            <a:latin typeface="Cambria Math" panose="02040503050406030204" pitchFamily="18" charset="0"/>
                            <a:ea typeface="Arial" charset="0"/>
                            <a:cs typeface="Arial" charset="0"/>
                          </a:rPr>
                        </m:ctrlPr>
                      </m:sSubPr>
                      <m:e>
                        <m:r>
                          <a:rPr lang="en-GB" i="1">
                            <a:latin typeface="Cambria Math" charset="0"/>
                            <a:ea typeface="Arial" charset="0"/>
                            <a:cs typeface="Arial" charset="0"/>
                          </a:rPr>
                          <m:t>𝑥</m:t>
                        </m:r>
                      </m:e>
                      <m:sub>
                        <m:r>
                          <a:rPr lang="en-GB" b="0" i="1" smtClean="0">
                            <a:latin typeface="Cambria Math" charset="0"/>
                            <a:ea typeface="Arial" charset="0"/>
                            <a:cs typeface="Arial" charset="0"/>
                          </a:rPr>
                          <m:t>𝑁</m:t>
                        </m:r>
                        <m:r>
                          <a:rPr lang="en-GB" i="1">
                            <a:latin typeface="Cambria Math" charset="0"/>
                            <a:ea typeface="Arial" charset="0"/>
                            <a:cs typeface="Arial" charset="0"/>
                          </a:rPr>
                          <m:t>𝑆</m:t>
                        </m:r>
                      </m:sub>
                    </m:sSub>
                  </m:oMath>
                </a14:m>
                <a:r>
                  <a:rPr lang="en-US" dirty="0">
                    <a:latin typeface="Arial" charset="0"/>
                    <a:ea typeface="Arial" charset="0"/>
                    <a:cs typeface="Arial" charset="0"/>
                  </a:rPr>
                  <a:t> be the numerical solution such that </a:t>
                </a:r>
                <a14:m>
                  <m:oMath xmlns:m="http://schemas.openxmlformats.org/officeDocument/2006/math">
                    <m:r>
                      <a:rPr lang="en-GB" i="1">
                        <a:latin typeface="Cambria Math" charset="0"/>
                        <a:ea typeface="Arial" charset="0"/>
                        <a:cs typeface="Arial" charset="0"/>
                      </a:rPr>
                      <m:t>𝑓</m:t>
                    </m:r>
                    <m:d>
                      <m:dPr>
                        <m:ctrlPr>
                          <a:rPr lang="en-GB" i="1">
                            <a:latin typeface="Cambria Math" panose="02040503050406030204" pitchFamily="18" charset="0"/>
                            <a:ea typeface="Arial" charset="0"/>
                            <a:cs typeface="Arial" charset="0"/>
                          </a:rPr>
                        </m:ctrlPr>
                      </m:dPr>
                      <m:e>
                        <m:sSub>
                          <m:sSubPr>
                            <m:ctrlPr>
                              <a:rPr lang="en-US" i="1">
                                <a:latin typeface="Cambria Math" panose="02040503050406030204" pitchFamily="18" charset="0"/>
                                <a:ea typeface="Arial" charset="0"/>
                                <a:cs typeface="Arial" charset="0"/>
                              </a:rPr>
                            </m:ctrlPr>
                          </m:sSubPr>
                          <m:e>
                            <m:r>
                              <a:rPr lang="en-GB" i="1">
                                <a:latin typeface="Cambria Math" charset="0"/>
                                <a:ea typeface="Arial" charset="0"/>
                                <a:cs typeface="Arial" charset="0"/>
                              </a:rPr>
                              <m:t>𝑥</m:t>
                            </m:r>
                          </m:e>
                          <m:sub>
                            <m:r>
                              <a:rPr lang="en-GB" b="0" i="1" smtClean="0">
                                <a:latin typeface="Cambria Math" charset="0"/>
                                <a:ea typeface="Arial" charset="0"/>
                                <a:cs typeface="Arial" charset="0"/>
                              </a:rPr>
                              <m:t>𝑁</m:t>
                            </m:r>
                            <m:r>
                              <a:rPr lang="en-GB" i="1">
                                <a:latin typeface="Cambria Math" charset="0"/>
                                <a:ea typeface="Arial" charset="0"/>
                                <a:cs typeface="Arial" charset="0"/>
                              </a:rPr>
                              <m:t>𝑆</m:t>
                            </m:r>
                          </m:sub>
                        </m:sSub>
                      </m:e>
                    </m:d>
                    <m:r>
                      <a:rPr lang="en-GB" i="1">
                        <a:latin typeface="Cambria Math" charset="0"/>
                        <a:ea typeface="Arial" charset="0"/>
                        <a:cs typeface="Arial" charset="0"/>
                      </a:rPr>
                      <m:t>=</m:t>
                    </m:r>
                    <m:r>
                      <a:rPr lang="en-GB" i="1" smtClean="0">
                        <a:latin typeface="Cambria Math" charset="0"/>
                        <a:ea typeface="Cambria Math" charset="0"/>
                        <a:cs typeface="Cambria Math" charset="0"/>
                      </a:rPr>
                      <m:t>𝜀</m:t>
                    </m:r>
                  </m:oMath>
                </a14:m>
                <a:r>
                  <a:rPr lang="en-US" dirty="0">
                    <a:latin typeface="Arial" charset="0"/>
                    <a:ea typeface="Arial" charset="0"/>
                    <a:cs typeface="Arial" charset="0"/>
                  </a:rPr>
                  <a:t> where </a:t>
                </a:r>
                <a14:m>
                  <m:oMath xmlns:m="http://schemas.openxmlformats.org/officeDocument/2006/math">
                    <m:r>
                      <a:rPr lang="en-GB" i="1">
                        <a:latin typeface="Cambria Math" charset="0"/>
                        <a:ea typeface="Cambria Math" charset="0"/>
                        <a:cs typeface="Cambria Math" charset="0"/>
                      </a:rPr>
                      <m:t>𝜀</m:t>
                    </m:r>
                  </m:oMath>
                </a14:m>
                <a:r>
                  <a:rPr lang="en-US" dirty="0">
                    <a:latin typeface="Arial" charset="0"/>
                    <a:ea typeface="Arial" charset="0"/>
                    <a:cs typeface="Arial" charset="0"/>
                  </a:rPr>
                  <a:t> is a small number.</a:t>
                </a:r>
                <a:br>
                  <a:rPr lang="en-US" dirty="0">
                    <a:latin typeface="Arial" charset="0"/>
                    <a:ea typeface="Arial" charset="0"/>
                    <a:cs typeface="Arial" charset="0"/>
                  </a:rPr>
                </a:br>
                <a:endParaRPr lang="en-US" dirty="0">
                  <a:latin typeface="Arial" charset="0"/>
                  <a:ea typeface="Arial" charset="0"/>
                  <a:cs typeface="Arial" charset="0"/>
                </a:endParaRPr>
              </a:p>
              <a:p>
                <a:pPr marL="45720" indent="0">
                  <a:buNone/>
                </a:pPr>
                <a:r>
                  <a:rPr lang="en-US" b="1" i="1" dirty="0">
                    <a:latin typeface="Arial" charset="0"/>
                    <a:ea typeface="Arial" charset="0"/>
                    <a:cs typeface="Arial" charset="0"/>
                  </a:rPr>
                  <a:t>True Error (in the solution, x)</a:t>
                </a:r>
              </a:p>
              <a:p>
                <a:pPr marL="45720" indent="0">
                  <a:buNone/>
                </a:pPr>
                <a:endParaRPr lang="en-US" b="1" i="1" dirty="0">
                  <a:latin typeface="Arial" charset="0"/>
                  <a:ea typeface="Arial" charset="0"/>
                  <a:cs typeface="Arial" charset="0"/>
                </a:endParaRPr>
              </a:p>
              <a:p>
                <a:pPr marL="45720" indent="0">
                  <a:buNone/>
                </a:pPr>
                <a:br>
                  <a:rPr lang="en-US" dirty="0">
                    <a:latin typeface="Arial" charset="0"/>
                    <a:ea typeface="Arial" charset="0"/>
                    <a:cs typeface="Arial" charset="0"/>
                  </a:rPr>
                </a:br>
                <a:r>
                  <a:rPr lang="en-US" dirty="0">
                    <a:latin typeface="Arial" charset="0"/>
                    <a:ea typeface="Arial" charset="0"/>
                    <a:cs typeface="Arial" charset="0"/>
                  </a:rPr>
                  <a:t>but in general </a:t>
                </a:r>
                <a14:m>
                  <m:oMath xmlns:m="http://schemas.openxmlformats.org/officeDocument/2006/math">
                    <m:sSub>
                      <m:sSubPr>
                        <m:ctrlPr>
                          <a:rPr lang="en-US" i="1">
                            <a:latin typeface="Cambria Math" panose="02040503050406030204" pitchFamily="18" charset="0"/>
                            <a:ea typeface="Arial" charset="0"/>
                            <a:cs typeface="Arial" charset="0"/>
                          </a:rPr>
                        </m:ctrlPr>
                      </m:sSubPr>
                      <m:e>
                        <m:r>
                          <a:rPr lang="en-GB" i="1">
                            <a:latin typeface="Cambria Math" charset="0"/>
                            <a:ea typeface="Arial" charset="0"/>
                            <a:cs typeface="Arial" charset="0"/>
                          </a:rPr>
                          <m:t>𝑥</m:t>
                        </m:r>
                      </m:e>
                      <m:sub>
                        <m:r>
                          <a:rPr lang="en-GB" i="1">
                            <a:latin typeface="Cambria Math" charset="0"/>
                            <a:ea typeface="Arial" charset="0"/>
                            <a:cs typeface="Arial" charset="0"/>
                          </a:rPr>
                          <m:t>𝑇𝑆</m:t>
                        </m:r>
                      </m:sub>
                    </m:sSub>
                  </m:oMath>
                </a14:m>
                <a:r>
                  <a:rPr lang="en-US" dirty="0">
                    <a:latin typeface="Arial" charset="0"/>
                    <a:ea typeface="Arial" charset="0"/>
                    <a:cs typeface="Arial" charset="0"/>
                  </a:rPr>
                  <a:t> is unknown so we have to use other measures.</a:t>
                </a:r>
              </a:p>
              <a:p>
                <a:pPr marL="45720" indent="0">
                  <a:buNone/>
                </a:pPr>
                <a:endParaRPr lang="en-US" b="1" i="1" dirty="0">
                  <a:latin typeface="Arial" charset="0"/>
                  <a:ea typeface="Arial" charset="0"/>
                  <a:cs typeface="Arial" charset="0"/>
                </a:endParaRPr>
              </a:p>
              <a:p>
                <a:pPr marL="45720" indent="0">
                  <a:buNone/>
                </a:pPr>
                <a:r>
                  <a:rPr lang="en-US" b="1" i="1" dirty="0">
                    <a:latin typeface="Arial" charset="0"/>
                    <a:ea typeface="Arial" charset="0"/>
                    <a:cs typeface="Arial" charset="0"/>
                  </a:rPr>
                  <a:t>Tolerance (in </a:t>
                </a:r>
                <a14:m>
                  <m:oMath xmlns:m="http://schemas.openxmlformats.org/officeDocument/2006/math">
                    <m:r>
                      <a:rPr lang="en-GB" b="1" i="1" smtClean="0">
                        <a:latin typeface="Cambria Math" charset="0"/>
                        <a:ea typeface="Arial" charset="0"/>
                        <a:cs typeface="Arial" charset="0"/>
                      </a:rPr>
                      <m:t>𝒇</m:t>
                    </m:r>
                    <m:r>
                      <a:rPr lang="en-GB" b="1" i="1" smtClean="0">
                        <a:latin typeface="Cambria Math" charset="0"/>
                        <a:ea typeface="Arial" charset="0"/>
                        <a:cs typeface="Arial" charset="0"/>
                      </a:rPr>
                      <m:t>(</m:t>
                    </m:r>
                    <m:r>
                      <a:rPr lang="en-GB" b="1" i="1" smtClean="0">
                        <a:latin typeface="Cambria Math" charset="0"/>
                        <a:ea typeface="Arial" charset="0"/>
                        <a:cs typeface="Arial" charset="0"/>
                      </a:rPr>
                      <m:t>𝒙</m:t>
                    </m:r>
                    <m:r>
                      <a:rPr lang="en-GB" b="1" i="1" smtClean="0">
                        <a:latin typeface="Cambria Math" charset="0"/>
                        <a:ea typeface="Arial" charset="0"/>
                        <a:cs typeface="Arial" charset="0"/>
                      </a:rPr>
                      <m:t>)</m:t>
                    </m:r>
                  </m:oMath>
                </a14:m>
                <a:r>
                  <a:rPr lang="en-US" b="1" i="1" dirty="0">
                    <a:latin typeface="Arial" charset="0"/>
                    <a:ea typeface="Arial" charset="0"/>
                    <a:cs typeface="Arial" charset="0"/>
                  </a:rPr>
                  <a:t>)</a:t>
                </a:r>
              </a:p>
              <a:p>
                <a:pPr marL="45720" indent="0">
                  <a:buNone/>
                </a:pPr>
                <a:endParaRPr lang="en-US" b="1" i="1" dirty="0">
                  <a:latin typeface="Arial" charset="0"/>
                  <a:ea typeface="Arial" charset="0"/>
                  <a:cs typeface="Arial" charset="0"/>
                </a:endParaRPr>
              </a:p>
              <a:p>
                <a:pPr marL="45720" indent="0">
                  <a:buNone/>
                </a:pPr>
                <a:endParaRPr lang="en-US" b="1" i="1" dirty="0">
                  <a:latin typeface="Arial" charset="0"/>
                  <a:ea typeface="Arial" charset="0"/>
                  <a:cs typeface="Arial" charset="0"/>
                </a:endParaRPr>
              </a:p>
              <a:p>
                <a:pPr marL="45720" indent="0">
                  <a:buNone/>
                </a:pPr>
                <a:r>
                  <a:rPr lang="en-US" dirty="0"/>
                  <a:t>Note </a:t>
                </a:r>
                <a14:m>
                  <m:oMath xmlns:m="http://schemas.openxmlformats.org/officeDocument/2006/math">
                    <m:r>
                      <a:rPr lang="en-IE" b="0" i="1" smtClean="0">
                        <a:latin typeface="Cambria Math" charset="0"/>
                      </a:rPr>
                      <m:t>𝑓</m:t>
                    </m:r>
                    <m:d>
                      <m:dPr>
                        <m:ctrlPr>
                          <a:rPr lang="en-IE"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IE" b="0" i="1" smtClean="0">
                                <a:latin typeface="Cambria Math" charset="0"/>
                              </a:rPr>
                              <m:t>𝑥</m:t>
                            </m:r>
                          </m:e>
                          <m:sub>
                            <m:r>
                              <a:rPr lang="en-IE" b="0" i="1" smtClean="0">
                                <a:latin typeface="Cambria Math" charset="0"/>
                              </a:rPr>
                              <m:t>𝑇𝑆</m:t>
                            </m:r>
                          </m:sub>
                        </m:sSub>
                      </m:e>
                    </m:d>
                    <m:r>
                      <a:rPr lang="en-IE" b="0" i="1" smtClean="0">
                        <a:latin typeface="Cambria Math" charset="0"/>
                      </a:rPr>
                      <m:t>=0</m:t>
                    </m:r>
                  </m:oMath>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522457" y="56263"/>
                <a:ext cx="8383423" cy="6671128"/>
              </a:xfrm>
              <a:blipFill rotWithShape="0">
                <a:blip r:embed="rId2"/>
                <a:stretch>
                  <a:fillRect l="-364" r="-364" b="-913"/>
                </a:stretch>
              </a:blipFill>
            </p:spPr>
            <p:txBody>
              <a:bodyPr/>
              <a:lstStyle/>
              <a:p>
                <a:r>
                  <a:rPr lang="en-US">
                    <a:noFill/>
                  </a:rPr>
                  <a:t> </a:t>
                </a:r>
              </a:p>
            </p:txBody>
          </p:sp>
        </mc:Fallback>
      </mc:AlternateContent>
      <p:pic>
        <p:nvPicPr>
          <p:cNvPr id="4" name="Picture 2" descr="\\172.16.3.215\data4\Graphics\Powerpoint\WILEY WORK\GILAT\Final Files\ch03\gilat_3e_eq_03_04.jpg"/>
          <p:cNvPicPr>
            <a:picLocks noChangeAspect="1" noChangeArrowheads="1"/>
          </p:cNvPicPr>
          <p:nvPr/>
        </p:nvPicPr>
        <p:blipFill>
          <a:blip r:embed="rId3"/>
          <a:stretch>
            <a:fillRect/>
          </a:stretch>
        </p:blipFill>
        <p:spPr bwMode="auto">
          <a:xfrm>
            <a:off x="684106" y="3493346"/>
            <a:ext cx="7172888" cy="384261"/>
          </a:xfrm>
          <a:prstGeom prst="rect">
            <a:avLst/>
          </a:prstGeom>
          <a:noFill/>
        </p:spPr>
      </p:pic>
      <p:pic>
        <p:nvPicPr>
          <p:cNvPr id="5" name="Picture 2" descr="\\172.16.3.215\data4\Graphics\Powerpoint\WILEY WORK\GILAT\Final Files\ch03\gilat_3e_eq_03_05.jpg"/>
          <p:cNvPicPr>
            <a:picLocks noChangeAspect="1" noChangeArrowheads="1"/>
          </p:cNvPicPr>
          <p:nvPr/>
        </p:nvPicPr>
        <p:blipFill>
          <a:blip r:embed="rId4"/>
          <a:stretch>
            <a:fillRect/>
          </a:stretch>
        </p:blipFill>
        <p:spPr bwMode="auto">
          <a:xfrm>
            <a:off x="684106" y="5659120"/>
            <a:ext cx="8534400" cy="390143"/>
          </a:xfrm>
          <a:prstGeom prst="rect">
            <a:avLst/>
          </a:prstGeom>
          <a:noFill/>
        </p:spPr>
      </p:pic>
    </p:spTree>
    <p:extLst>
      <p:ext uri="{BB962C8B-B14F-4D97-AF65-F5344CB8AC3E}">
        <p14:creationId xmlns:p14="http://schemas.microsoft.com/office/powerpoint/2010/main" val="13815438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b="1" i="1" dirty="0">
                  <a:latin typeface="Arial" charset="0"/>
                  <a:ea typeface="Arial" charset="0"/>
                  <a:cs typeface="Arial" charset="0"/>
                </a:endParaRPr>
              </a:p>
              <a:p>
                <a:pPr marL="45720" indent="0">
                  <a:buNone/>
                </a:pPr>
                <a:r>
                  <a:rPr lang="en-US" b="1" i="1" dirty="0">
                    <a:latin typeface="Arial" charset="0"/>
                    <a:ea typeface="Arial" charset="0"/>
                    <a:cs typeface="Arial" charset="0"/>
                  </a:rPr>
                  <a:t>Estimation of Errors in Numerical Solutions:</a:t>
                </a:r>
              </a:p>
              <a:p>
                <a:pPr marL="45720" indent="0">
                  <a:buNone/>
                </a:pPr>
                <a:endParaRPr lang="en-US" b="1" i="1" dirty="0">
                  <a:latin typeface="Arial" charset="0"/>
                  <a:ea typeface="Arial" charset="0"/>
                  <a:cs typeface="Arial" charset="0"/>
                </a:endParaRPr>
              </a:p>
              <a:p>
                <a:pPr marL="45720" indent="0">
                  <a:buNone/>
                </a:pPr>
                <a:r>
                  <a:rPr lang="en-US" b="1" i="1" dirty="0">
                    <a:latin typeface="Arial" charset="0"/>
                    <a:ea typeface="Arial" charset="0"/>
                    <a:cs typeface="Arial" charset="0"/>
                  </a:rPr>
                  <a:t>Tolerance in the Solution (</a:t>
                </a:r>
                <a14:m>
                  <m:oMath xmlns:m="http://schemas.openxmlformats.org/officeDocument/2006/math">
                    <m:r>
                      <a:rPr lang="en-GB" b="1" i="1" smtClean="0">
                        <a:latin typeface="Cambria Math" charset="0"/>
                        <a:ea typeface="Arial" charset="0"/>
                        <a:cs typeface="Arial" charset="0"/>
                      </a:rPr>
                      <m:t>𝒙</m:t>
                    </m:r>
                  </m:oMath>
                </a14:m>
                <a:r>
                  <a:rPr lang="en-US" b="1" i="1" dirty="0">
                    <a:latin typeface="Arial" charset="0"/>
                    <a:ea typeface="Arial" charset="0"/>
                    <a:cs typeface="Arial" charset="0"/>
                  </a:rPr>
                  <a:t>)</a:t>
                </a:r>
                <a:br>
                  <a:rPr lang="en-US" b="1" i="1" dirty="0">
                    <a:latin typeface="Arial" charset="0"/>
                    <a:ea typeface="Arial" charset="0"/>
                    <a:cs typeface="Arial" charset="0"/>
                  </a:rPr>
                </a:br>
                <a:endParaRPr lang="en-US" b="1" i="1" dirty="0">
                  <a:latin typeface="Arial" charset="0"/>
                  <a:ea typeface="Arial" charset="0"/>
                  <a:cs typeface="Arial" charset="0"/>
                </a:endParaRPr>
              </a:p>
              <a:p>
                <a:pPr marL="45720" indent="0">
                  <a:buNone/>
                </a:pPr>
                <a:r>
                  <a:rPr lang="en-US" dirty="0">
                    <a:latin typeface="Arial" charset="0"/>
                    <a:ea typeface="Arial" charset="0"/>
                    <a:cs typeface="Arial" charset="0"/>
                  </a:rPr>
                  <a:t>If it is known that the solution is in the domain </a:t>
                </a:r>
                <a14:m>
                  <m:oMath xmlns:m="http://schemas.openxmlformats.org/officeDocument/2006/math">
                    <m:d>
                      <m:dPr>
                        <m:begChr m:val="["/>
                        <m:endChr m:val="]"/>
                        <m:ctrlPr>
                          <a:rPr lang="pt-BR" i="1" smtClean="0">
                            <a:latin typeface="Cambria Math" panose="02040503050406030204" pitchFamily="18" charset="0"/>
                            <a:ea typeface="Arial" charset="0"/>
                            <a:cs typeface="Arial" charset="0"/>
                          </a:rPr>
                        </m:ctrlPr>
                      </m:dPr>
                      <m:e>
                        <m:r>
                          <a:rPr lang="en-GB" b="0" i="1" smtClean="0">
                            <a:latin typeface="Cambria Math" charset="0"/>
                            <a:ea typeface="Arial" charset="0"/>
                            <a:cs typeface="Arial" charset="0"/>
                          </a:rPr>
                          <m:t>𝑎</m:t>
                        </m:r>
                        <m:r>
                          <a:rPr lang="en-GB" b="0" i="1" smtClean="0">
                            <a:latin typeface="Cambria Math" charset="0"/>
                            <a:ea typeface="Arial" charset="0"/>
                            <a:cs typeface="Arial" charset="0"/>
                          </a:rPr>
                          <m:t>,</m:t>
                        </m:r>
                        <m:r>
                          <a:rPr lang="en-GB" b="0" i="1" smtClean="0">
                            <a:latin typeface="Cambria Math" charset="0"/>
                            <a:ea typeface="Arial" charset="0"/>
                            <a:cs typeface="Arial" charset="0"/>
                          </a:rPr>
                          <m:t>𝑏</m:t>
                        </m:r>
                      </m:e>
                    </m:d>
                  </m:oMath>
                </a14:m>
                <a:r>
                  <a:rPr lang="en-US" dirty="0">
                    <a:latin typeface="Arial" charset="0"/>
                    <a:ea typeface="Arial" charset="0"/>
                    <a:cs typeface="Arial" charset="0"/>
                  </a:rPr>
                  <a:t> then </a:t>
                </a:r>
                <a:br>
                  <a:rPr lang="en-US" dirty="0">
                    <a:latin typeface="Arial" charset="0"/>
                    <a:ea typeface="Arial" charset="0"/>
                    <a:cs typeface="Arial" charset="0"/>
                  </a:rPr>
                </a:br>
                <a:endParaRPr lang="en-US" dirty="0">
                  <a:latin typeface="Arial" charset="0"/>
                  <a:ea typeface="Arial" charset="0"/>
                  <a:cs typeface="Arial" charset="0"/>
                </a:endParaRPr>
              </a:p>
              <a:p>
                <a:pPr marL="45720" indent="0">
                  <a:buNone/>
                </a:pPr>
                <a:endParaRPr lang="en-US" dirty="0">
                  <a:latin typeface="Arial" charset="0"/>
                  <a:ea typeface="Arial" charset="0"/>
                  <a:cs typeface="Arial" charset="0"/>
                </a:endParaRPr>
              </a:p>
              <a:p>
                <a:pPr marL="45720" indent="0">
                  <a:buNone/>
                </a:pPr>
                <a:br>
                  <a:rPr lang="en-US" dirty="0">
                    <a:latin typeface="Arial" charset="0"/>
                    <a:ea typeface="Arial" charset="0"/>
                    <a:cs typeface="Arial" charset="0"/>
                  </a:rPr>
                </a:br>
                <a:r>
                  <a:rPr lang="en-US" dirty="0">
                    <a:latin typeface="Arial" charset="0"/>
                    <a:ea typeface="Arial" charset="0"/>
                    <a:cs typeface="Arial" charset="0"/>
                  </a:rPr>
                  <a:t>plus or minus a tolerance of:</a:t>
                </a:r>
              </a:p>
              <a:p>
                <a:pPr marL="45720" indent="0">
                  <a:buNone/>
                </a:pPr>
                <a:endParaRPr lang="en-US" dirty="0">
                  <a:latin typeface="Arial" charset="0"/>
                  <a:ea typeface="Arial" charset="0"/>
                  <a:cs typeface="Arial" charset="0"/>
                </a:endParaRPr>
              </a:p>
              <a:p>
                <a:pPr marL="45720" indent="0">
                  <a:buNone/>
                </a:pPr>
                <a:endParaRPr lang="en-US"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522457" y="56263"/>
                <a:ext cx="8383423" cy="6671128"/>
              </a:xfrm>
              <a:blipFill rotWithShape="0">
                <a:blip r:embed="rId2"/>
                <a:stretch>
                  <a:fillRect l="-364"/>
                </a:stretch>
              </a:blipFill>
            </p:spPr>
            <p:txBody>
              <a:bodyPr/>
              <a:lstStyle/>
              <a:p>
                <a:r>
                  <a:rPr lang="en-US">
                    <a:noFill/>
                  </a:rPr>
                  <a:t> </a:t>
                </a:r>
              </a:p>
            </p:txBody>
          </p:sp>
        </mc:Fallback>
      </mc:AlternateContent>
      <p:pic>
        <p:nvPicPr>
          <p:cNvPr id="4" name="Picture 2" descr="\\172.16.3.215\data4\Graphics\Powerpoint\WILEY WORK\GILAT\Final Files\ch03\gilat_3e_eq_03_07.jpg"/>
          <p:cNvPicPr>
            <a:picLocks noChangeAspect="1" noChangeArrowheads="1"/>
          </p:cNvPicPr>
          <p:nvPr/>
        </p:nvPicPr>
        <p:blipFill>
          <a:blip r:embed="rId3"/>
          <a:stretch>
            <a:fillRect/>
          </a:stretch>
        </p:blipFill>
        <p:spPr bwMode="auto">
          <a:xfrm>
            <a:off x="670560" y="4615352"/>
            <a:ext cx="6598432" cy="711688"/>
          </a:xfrm>
          <a:prstGeom prst="rect">
            <a:avLst/>
          </a:prstGeom>
          <a:noFill/>
        </p:spPr>
      </p:pic>
      <p:pic>
        <p:nvPicPr>
          <p:cNvPr id="5" name="Picture 2" descr="\\172.16.3.215\data4\Graphics\Powerpoint\WILEY WORK\GILAT\Final Files\ch03\gilat_3e_eq_03_06.jpg"/>
          <p:cNvPicPr>
            <a:picLocks noChangeAspect="1" noChangeArrowheads="1"/>
          </p:cNvPicPr>
          <p:nvPr/>
        </p:nvPicPr>
        <p:blipFill>
          <a:blip r:embed="rId4"/>
          <a:stretch>
            <a:fillRect/>
          </a:stretch>
        </p:blipFill>
        <p:spPr bwMode="auto">
          <a:xfrm>
            <a:off x="670560" y="2768600"/>
            <a:ext cx="6022340" cy="653853"/>
          </a:xfrm>
          <a:prstGeom prst="rect">
            <a:avLst/>
          </a:prstGeom>
          <a:noFill/>
        </p:spPr>
      </p:pic>
    </p:spTree>
    <p:extLst>
      <p:ext uri="{BB962C8B-B14F-4D97-AF65-F5344CB8AC3E}">
        <p14:creationId xmlns:p14="http://schemas.microsoft.com/office/powerpoint/2010/main" val="17428536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b="1" i="1" dirty="0">
                  <a:latin typeface="Arial" charset="0"/>
                  <a:ea typeface="Arial" charset="0"/>
                  <a:cs typeface="Arial" charset="0"/>
                </a:endParaRPr>
              </a:p>
              <a:p>
                <a:pPr marL="45720" indent="0">
                  <a:buNone/>
                </a:pPr>
                <a:r>
                  <a:rPr lang="en-US" b="1" i="1" dirty="0">
                    <a:latin typeface="Arial" charset="0"/>
                    <a:ea typeface="Arial" charset="0"/>
                    <a:cs typeface="Arial" charset="0"/>
                  </a:rPr>
                  <a:t>Estimation of Errors in Numerical Solutions:</a:t>
                </a:r>
              </a:p>
              <a:p>
                <a:pPr marL="45720" indent="0">
                  <a:buNone/>
                </a:pPr>
                <a:endParaRPr lang="en-US" b="1" i="1" dirty="0">
                  <a:latin typeface="Arial" charset="0"/>
                  <a:ea typeface="Arial" charset="0"/>
                  <a:cs typeface="Arial" charset="0"/>
                </a:endParaRPr>
              </a:p>
              <a:p>
                <a:pPr marL="45720" indent="0">
                  <a:buNone/>
                </a:pPr>
                <a:r>
                  <a:rPr lang="en-US" b="1" i="1" dirty="0">
                    <a:latin typeface="Arial" charset="0"/>
                    <a:ea typeface="Arial" charset="0"/>
                    <a:cs typeface="Arial" charset="0"/>
                  </a:rPr>
                  <a:t>True Relative Error</a:t>
                </a:r>
              </a:p>
              <a:p>
                <a:pPr marL="45720" indent="0">
                  <a:buNone/>
                </a:pPr>
                <a:endParaRPr lang="en-US" b="1" i="1" dirty="0">
                  <a:latin typeface="Arial" charset="0"/>
                  <a:ea typeface="Arial" charset="0"/>
                  <a:cs typeface="Arial" charset="0"/>
                </a:endParaRPr>
              </a:p>
              <a:p>
                <a:pPr marL="45720" indent="0">
                  <a:buNone/>
                </a:pPr>
                <a:endParaRPr lang="en-US" b="1" i="1" dirty="0">
                  <a:latin typeface="Arial" charset="0"/>
                  <a:ea typeface="Arial" charset="0"/>
                  <a:cs typeface="Arial" charset="0"/>
                </a:endParaRPr>
              </a:p>
              <a:p>
                <a:pPr marL="45720" indent="0">
                  <a:buNone/>
                </a:pPr>
                <a:r>
                  <a:rPr lang="en-US" dirty="0"/>
                  <a:t>but </a:t>
                </a:r>
                <a14:m>
                  <m:oMath xmlns:m="http://schemas.openxmlformats.org/officeDocument/2006/math">
                    <m:sSub>
                      <m:sSubPr>
                        <m:ctrlPr>
                          <a:rPr lang="en-US" i="1" smtClean="0">
                            <a:latin typeface="Cambria Math" panose="02040503050406030204" pitchFamily="18" charset="0"/>
                          </a:rPr>
                        </m:ctrlPr>
                      </m:sSubPr>
                      <m:e>
                        <m:r>
                          <a:rPr lang="en-GB" b="0" i="1" smtClean="0">
                            <a:latin typeface="Cambria Math" charset="0"/>
                          </a:rPr>
                          <m:t>𝑥</m:t>
                        </m:r>
                      </m:e>
                      <m:sub>
                        <m:r>
                          <a:rPr lang="en-GB" b="0" i="1" smtClean="0">
                            <a:latin typeface="Cambria Math" charset="0"/>
                          </a:rPr>
                          <m:t>𝑇𝑆</m:t>
                        </m:r>
                      </m:sub>
                    </m:sSub>
                  </m:oMath>
                </a14:m>
                <a:r>
                  <a:rPr lang="en-US" dirty="0"/>
                  <a:t> may be unknown so we use:</a:t>
                </a:r>
              </a:p>
              <a:p>
                <a:pPr marL="45720" indent="0">
                  <a:buNone/>
                </a:pPr>
                <a:br>
                  <a:rPr lang="en-US" dirty="0"/>
                </a:br>
                <a:r>
                  <a:rPr lang="en-US" b="1" i="1" dirty="0"/>
                  <a:t>Estimated Relative Error</a:t>
                </a:r>
              </a:p>
              <a:p>
                <a:pPr marL="45720" indent="0">
                  <a:buNone/>
                </a:pPr>
                <a:r>
                  <a:rPr lang="en-US" i="1" dirty="0"/>
                  <a:t>Estimated Relative Error =</a:t>
                </a:r>
                <a14:m>
                  <m:oMath xmlns:m="http://schemas.openxmlformats.org/officeDocument/2006/math">
                    <m:d>
                      <m:dPr>
                        <m:begChr m:val="|"/>
                        <m:endChr m:val="|"/>
                        <m:ctrlPr>
                          <a:rPr lang="hr-HR" i="1" smtClean="0">
                            <a:latin typeface="Cambria Math" panose="02040503050406030204" pitchFamily="18" charset="0"/>
                          </a:rPr>
                        </m:ctrlPr>
                      </m:dPr>
                      <m:e>
                        <m:f>
                          <m:fPr>
                            <m:ctrlPr>
                              <a:rPr lang="mr-IN" i="1" smtClean="0">
                                <a:latin typeface="Cambria Math" panose="02040503050406030204" pitchFamily="18" charset="0"/>
                              </a:rPr>
                            </m:ctrlPr>
                          </m:fPr>
                          <m:num>
                            <m:sSubSup>
                              <m:sSubSupPr>
                                <m:ctrlPr>
                                  <a:rPr lang="en-US" i="1" smtClean="0">
                                    <a:latin typeface="Cambria Math" panose="02040503050406030204" pitchFamily="18" charset="0"/>
                                  </a:rPr>
                                </m:ctrlPr>
                              </m:sSubSupPr>
                              <m:e>
                                <m:r>
                                  <a:rPr lang="en-IE" b="0" i="1" smtClean="0">
                                    <a:latin typeface="Cambria Math" charset="0"/>
                                  </a:rPr>
                                  <m:t>𝑥</m:t>
                                </m:r>
                              </m:e>
                              <m:sub>
                                <m:r>
                                  <a:rPr lang="en-IE" b="0" i="1" smtClean="0">
                                    <a:latin typeface="Cambria Math" charset="0"/>
                                  </a:rPr>
                                  <m:t>𝑁𝑆</m:t>
                                </m:r>
                              </m:sub>
                              <m:sup>
                                <m:r>
                                  <a:rPr lang="en-IE" b="0" i="1" smtClean="0">
                                    <a:latin typeface="Cambria Math" charset="0"/>
                                  </a:rPr>
                                  <m:t>(</m:t>
                                </m:r>
                                <m:r>
                                  <a:rPr lang="en-IE" b="0" i="1" smtClean="0">
                                    <a:latin typeface="Cambria Math" charset="0"/>
                                  </a:rPr>
                                  <m:t>𝑛</m:t>
                                </m:r>
                                <m:r>
                                  <a:rPr lang="en-IE" b="0" i="1" smtClean="0">
                                    <a:latin typeface="Cambria Math" charset="0"/>
                                  </a:rPr>
                                  <m:t>)</m:t>
                                </m:r>
                              </m:sup>
                            </m:sSubSup>
                            <m:r>
                              <a:rPr lang="en-IE" b="0" i="1" smtClean="0">
                                <a:latin typeface="Cambria Math" charset="0"/>
                              </a:rPr>
                              <m:t>−</m:t>
                            </m:r>
                            <m:sSubSup>
                              <m:sSubSupPr>
                                <m:ctrlPr>
                                  <a:rPr lang="en-US" i="1">
                                    <a:latin typeface="Cambria Math" panose="02040503050406030204" pitchFamily="18" charset="0"/>
                                  </a:rPr>
                                </m:ctrlPr>
                              </m:sSubSupPr>
                              <m:e>
                                <m:r>
                                  <a:rPr lang="en-IE" i="1">
                                    <a:latin typeface="Cambria Math" charset="0"/>
                                  </a:rPr>
                                  <m:t>𝑥</m:t>
                                </m:r>
                              </m:e>
                              <m:sub>
                                <m:r>
                                  <a:rPr lang="en-IE" i="1">
                                    <a:latin typeface="Cambria Math" charset="0"/>
                                  </a:rPr>
                                  <m:t>𝑁𝑆</m:t>
                                </m:r>
                              </m:sub>
                              <m:sup>
                                <m:r>
                                  <a:rPr lang="en-IE" i="1">
                                    <a:latin typeface="Cambria Math" charset="0"/>
                                  </a:rPr>
                                  <m:t>(</m:t>
                                </m:r>
                                <m:r>
                                  <a:rPr lang="en-IE" i="1">
                                    <a:latin typeface="Cambria Math" charset="0"/>
                                  </a:rPr>
                                  <m:t>𝑛</m:t>
                                </m:r>
                                <m:r>
                                  <a:rPr lang="en-IE" b="0" i="1" smtClean="0">
                                    <a:latin typeface="Cambria Math" charset="0"/>
                                  </a:rPr>
                                  <m:t>−1</m:t>
                                </m:r>
                                <m:r>
                                  <a:rPr lang="en-IE" i="1">
                                    <a:latin typeface="Cambria Math" charset="0"/>
                                  </a:rPr>
                                  <m:t>)</m:t>
                                </m:r>
                              </m:sup>
                            </m:sSubSup>
                          </m:num>
                          <m:den>
                            <m:sSubSup>
                              <m:sSubSupPr>
                                <m:ctrlPr>
                                  <a:rPr lang="en-US" i="1">
                                    <a:latin typeface="Cambria Math" panose="02040503050406030204" pitchFamily="18" charset="0"/>
                                  </a:rPr>
                                </m:ctrlPr>
                              </m:sSubSupPr>
                              <m:e>
                                <m:r>
                                  <a:rPr lang="en-IE" i="1">
                                    <a:latin typeface="Cambria Math" charset="0"/>
                                  </a:rPr>
                                  <m:t>𝑥</m:t>
                                </m:r>
                              </m:e>
                              <m:sub>
                                <m:r>
                                  <a:rPr lang="en-IE" i="1">
                                    <a:latin typeface="Cambria Math" charset="0"/>
                                  </a:rPr>
                                  <m:t>𝑁𝑆</m:t>
                                </m:r>
                              </m:sub>
                              <m:sup>
                                <m:r>
                                  <a:rPr lang="en-IE" i="1">
                                    <a:latin typeface="Cambria Math" charset="0"/>
                                  </a:rPr>
                                  <m:t>(</m:t>
                                </m:r>
                                <m:r>
                                  <a:rPr lang="en-IE" i="1">
                                    <a:latin typeface="Cambria Math" charset="0"/>
                                  </a:rPr>
                                  <m:t>𝑛</m:t>
                                </m:r>
                                <m:r>
                                  <a:rPr lang="en-IE" i="1">
                                    <a:latin typeface="Cambria Math" charset="0"/>
                                  </a:rPr>
                                  <m:t>)</m:t>
                                </m:r>
                              </m:sup>
                            </m:sSubSup>
                          </m:den>
                        </m:f>
                      </m:e>
                    </m:d>
                  </m:oMath>
                </a14:m>
                <a:r>
                  <a:rPr lang="en-US" dirty="0"/>
                  <a:t>	       (3.9)</a:t>
                </a:r>
              </a:p>
              <a:p>
                <a:pPr marL="45720" indent="0">
                  <a:buNone/>
                </a:pPr>
                <a:br>
                  <a:rPr lang="en-US" dirty="0"/>
                </a:br>
                <a:r>
                  <a:rPr lang="en-US" dirty="0"/>
                  <a:t>When the numerical solution is close to the true solution then </a:t>
                </a:r>
                <a14:m>
                  <m:oMath xmlns:m="http://schemas.openxmlformats.org/officeDocument/2006/math">
                    <m:sSubSup>
                      <m:sSubSupPr>
                        <m:ctrlPr>
                          <a:rPr lang="en-US" i="1" smtClean="0">
                            <a:latin typeface="Cambria Math" panose="02040503050406030204" pitchFamily="18" charset="0"/>
                          </a:rPr>
                        </m:ctrlPr>
                      </m:sSubSupPr>
                      <m:e>
                        <m:r>
                          <a:rPr lang="en-GB" b="0" i="1" smtClean="0">
                            <a:latin typeface="Cambria Math" charset="0"/>
                          </a:rPr>
                          <m:t>𝑥</m:t>
                        </m:r>
                      </m:e>
                      <m:sub>
                        <m:r>
                          <a:rPr lang="en-GB" b="0" i="1" smtClean="0">
                            <a:latin typeface="Cambria Math" charset="0"/>
                          </a:rPr>
                          <m:t>𝑁𝑆</m:t>
                        </m:r>
                      </m:sub>
                      <m:sup>
                        <m:r>
                          <a:rPr lang="en-GB" b="0" i="1" smtClean="0">
                            <a:latin typeface="Cambria Math" charset="0"/>
                          </a:rPr>
                          <m:t>(</m:t>
                        </m:r>
                        <m:r>
                          <a:rPr lang="en-GB" b="0" i="1" smtClean="0">
                            <a:latin typeface="Cambria Math" charset="0"/>
                          </a:rPr>
                          <m:t>𝑛</m:t>
                        </m:r>
                        <m:r>
                          <a:rPr lang="en-GB" b="0" i="1" smtClean="0">
                            <a:latin typeface="Cambria Math" charset="0"/>
                          </a:rPr>
                          <m:t>)</m:t>
                        </m:r>
                      </m:sup>
                    </m:sSubSup>
                    <m:r>
                      <a:rPr lang="en-GB" b="0" i="1" smtClean="0">
                        <a:latin typeface="Cambria Math" charset="0"/>
                      </a:rPr>
                      <m:t>−</m:t>
                    </m:r>
                    <m:sSubSup>
                      <m:sSubSupPr>
                        <m:ctrlPr>
                          <a:rPr lang="en-US" i="1">
                            <a:latin typeface="Cambria Math" panose="02040503050406030204" pitchFamily="18" charset="0"/>
                          </a:rPr>
                        </m:ctrlPr>
                      </m:sSubSupPr>
                      <m:e>
                        <m:r>
                          <a:rPr lang="en-GB" i="1">
                            <a:latin typeface="Cambria Math" charset="0"/>
                          </a:rPr>
                          <m:t>𝑥</m:t>
                        </m:r>
                      </m:e>
                      <m:sub>
                        <m:r>
                          <a:rPr lang="en-GB" i="1">
                            <a:latin typeface="Cambria Math" charset="0"/>
                          </a:rPr>
                          <m:t>𝑁𝑆</m:t>
                        </m:r>
                      </m:sub>
                      <m:sup>
                        <m:d>
                          <m:dPr>
                            <m:ctrlPr>
                              <a:rPr lang="en-GB" i="1">
                                <a:latin typeface="Cambria Math" panose="02040503050406030204" pitchFamily="18" charset="0"/>
                              </a:rPr>
                            </m:ctrlPr>
                          </m:dPr>
                          <m:e>
                            <m:r>
                              <a:rPr lang="en-GB" i="1">
                                <a:latin typeface="Cambria Math" charset="0"/>
                              </a:rPr>
                              <m:t>𝑛</m:t>
                            </m:r>
                            <m:r>
                              <a:rPr lang="en-GB" b="0" i="1" smtClean="0">
                                <a:latin typeface="Cambria Math" charset="0"/>
                              </a:rPr>
                              <m:t>−1</m:t>
                            </m:r>
                          </m:e>
                        </m:d>
                      </m:sup>
                    </m:sSubSup>
                    <m:r>
                      <a:rPr lang="en-GB" b="0" i="1" smtClean="0">
                        <a:latin typeface="Cambria Math" charset="0"/>
                      </a:rPr>
                      <m:t>&lt;&lt;</m:t>
                    </m:r>
                    <m:sSubSup>
                      <m:sSubSupPr>
                        <m:ctrlPr>
                          <a:rPr lang="en-US" i="1">
                            <a:latin typeface="Cambria Math" panose="02040503050406030204" pitchFamily="18" charset="0"/>
                          </a:rPr>
                        </m:ctrlPr>
                      </m:sSubSupPr>
                      <m:e>
                        <m:r>
                          <a:rPr lang="en-GB" i="1">
                            <a:latin typeface="Cambria Math" charset="0"/>
                          </a:rPr>
                          <m:t>𝑥</m:t>
                        </m:r>
                      </m:e>
                      <m:sub>
                        <m:r>
                          <a:rPr lang="en-GB" i="1">
                            <a:latin typeface="Cambria Math" charset="0"/>
                          </a:rPr>
                          <m:t>𝑁𝑆</m:t>
                        </m:r>
                      </m:sub>
                      <m:sup>
                        <m:r>
                          <a:rPr lang="en-GB" i="1">
                            <a:latin typeface="Cambria Math" charset="0"/>
                          </a:rPr>
                          <m:t>(</m:t>
                        </m:r>
                        <m:r>
                          <a:rPr lang="en-GB" i="1">
                            <a:latin typeface="Cambria Math" charset="0"/>
                          </a:rPr>
                          <m:t>𝑛</m:t>
                        </m:r>
                        <m:r>
                          <a:rPr lang="en-GB" i="1">
                            <a:latin typeface="Cambria Math" charset="0"/>
                          </a:rPr>
                          <m:t>)</m:t>
                        </m:r>
                      </m:sup>
                    </m:sSubSup>
                  </m:oMath>
                </a14:m>
                <a:r>
                  <a:rPr lang="en-US" dirty="0"/>
                  <a:t> then the Estimated Relative Error is approximately the same as the True relative Error.</a:t>
                </a:r>
              </a:p>
              <a:p>
                <a:pPr marL="45720" indent="0">
                  <a:buNone/>
                </a:pPr>
                <a:endParaRPr lang="en-US" b="1" i="1" dirty="0"/>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522457" y="56263"/>
                <a:ext cx="8383423" cy="6671128"/>
              </a:xfrm>
              <a:blipFill rotWithShape="0">
                <a:blip r:embed="rId3"/>
                <a:stretch>
                  <a:fillRect l="-364"/>
                </a:stretch>
              </a:blipFill>
            </p:spPr>
            <p:txBody>
              <a:bodyPr/>
              <a:lstStyle/>
              <a:p>
                <a:r>
                  <a:rPr lang="en-US">
                    <a:noFill/>
                  </a:rPr>
                  <a:t> </a:t>
                </a:r>
              </a:p>
            </p:txBody>
          </p:sp>
        </mc:Fallback>
      </mc:AlternateContent>
      <p:pic>
        <p:nvPicPr>
          <p:cNvPr id="4" name="Picture 2" descr="\\172.16.3.215\data4\Graphics\Powerpoint\WILEY WORK\GILAT\Final Files\ch03\gilat_3e_eq_03_08.jpg"/>
          <p:cNvPicPr>
            <a:picLocks noChangeAspect="1" noChangeArrowheads="1"/>
          </p:cNvPicPr>
          <p:nvPr/>
        </p:nvPicPr>
        <p:blipFill>
          <a:blip r:embed="rId4"/>
          <a:stretch>
            <a:fillRect/>
          </a:stretch>
        </p:blipFill>
        <p:spPr bwMode="auto">
          <a:xfrm>
            <a:off x="629458" y="1868452"/>
            <a:ext cx="6645666" cy="811720"/>
          </a:xfrm>
          <a:prstGeom prst="rect">
            <a:avLst/>
          </a:prstGeom>
          <a:noFill/>
        </p:spPr>
      </p:pic>
    </p:spTree>
    <p:extLst>
      <p:ext uri="{BB962C8B-B14F-4D97-AF65-F5344CB8AC3E}">
        <p14:creationId xmlns:p14="http://schemas.microsoft.com/office/powerpoint/2010/main" val="747040077"/>
      </p:ext>
    </p:extLst>
  </p:cSld>
  <p:clrMapOvr>
    <a:masterClrMapping/>
  </p:clrMapOvr>
</p:sld>
</file>

<file path=ppt/theme/theme1.xml><?xml version="1.0" encoding="utf-8"?>
<a:theme xmlns:a="http://schemas.openxmlformats.org/drawingml/2006/main" name="Slipstream">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Slipstream">
      <a:majorFont>
        <a:latin typeface="Trebuchet MS"/>
        <a:ea typeface=""/>
        <a:cs typeface=""/>
        <a:font script="Jpan" typeface="ＭＳ ゴシック"/>
        <a:font script="Hang" typeface="HY그래픽B"/>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ＭＳ ゴシック"/>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ipstream">
      <a:fillStyleLst>
        <a:solidFill>
          <a:schemeClr val="phClr"/>
        </a:solidFill>
        <a:gradFill rotWithShape="1">
          <a:gsLst>
            <a:gs pos="28000">
              <a:schemeClr val="phClr">
                <a:tint val="18000"/>
                <a:satMod val="120000"/>
                <a:lumMod val="88000"/>
              </a:schemeClr>
            </a:gs>
            <a:gs pos="100000">
              <a:schemeClr val="phClr">
                <a:tint val="40000"/>
                <a:satMod val="100000"/>
                <a:lumMod val="78000"/>
              </a:schemeClr>
            </a:gs>
          </a:gsLst>
          <a:lin ang="5400000" scaled="0"/>
        </a:gradFill>
        <a:gradFill rotWithShape="1">
          <a:gsLst>
            <a:gs pos="0">
              <a:schemeClr val="phClr">
                <a:lumMod val="95000"/>
              </a:schemeClr>
            </a:gs>
            <a:gs pos="100000">
              <a:schemeClr val="phClr">
                <a:shade val="82000"/>
                <a:satMod val="125000"/>
                <a:lumMod val="74000"/>
              </a:schemeClr>
            </a:gs>
          </a:gsLst>
          <a:lin ang="5400000" scaled="0"/>
        </a:gradFill>
      </a:fillStyleLst>
      <a:lnStyleLst>
        <a:ln w="9525" cap="flat" cmpd="sng" algn="ctr">
          <a:solidFill>
            <a:schemeClr val="phClr"/>
          </a:solidFill>
          <a:prstDash val="solid"/>
        </a:ln>
        <a:ln w="15875" cap="flat" cmpd="sng" algn="ctr">
          <a:solidFill>
            <a:schemeClr val="phClr">
              <a:shade val="75000"/>
              <a:satMod val="125000"/>
              <a:lumMod val="75000"/>
            </a:schemeClr>
          </a:solidFill>
          <a:prstDash val="solid"/>
        </a:ln>
        <a:ln w="25400" cap="flat" cmpd="sng" algn="ctr">
          <a:solidFill>
            <a:schemeClr val="phClr"/>
          </a:solidFill>
          <a:prstDash val="solid"/>
        </a:ln>
      </a:lnStyleLst>
      <a:effectStyleLst>
        <a:effectStyle>
          <a:effectLst>
            <a:outerShdw blurRad="63500" dist="50800" dir="5400000" sx="98000" sy="98000" rotWithShape="0">
              <a:srgbClr val="000000">
                <a:alpha val="20000"/>
              </a:srgbClr>
            </a:outerShdw>
          </a:effectLst>
        </a:effectStyle>
        <a:effectStyle>
          <a:effectLst>
            <a:outerShdw blurRad="40005" dist="22984" dir="5400000" rotWithShape="0">
              <a:srgbClr val="000000">
                <a:alpha val="45000"/>
              </a:srgbClr>
            </a:outerShdw>
          </a:effectLst>
          <a:scene3d>
            <a:camera prst="orthographicFront">
              <a:rot lat="0" lon="0" rev="0"/>
            </a:camera>
            <a:lightRig rig="balanced" dir="tr"/>
          </a:scene3d>
          <a:sp3d prstMaterial="matte">
            <a:bevelT w="19050" h="38100"/>
          </a:sp3d>
        </a:effectStyle>
        <a:effectStyle>
          <a:effectLst>
            <a:reflection blurRad="38100" stA="26000" endPos="23000" dist="25400" dir="5400000" sy="-100000" rotWithShape="0"/>
          </a:effectLst>
          <a:scene3d>
            <a:camera prst="orthographicFront">
              <a:rot lat="0" lon="0" rev="0"/>
            </a:camera>
            <a:lightRig rig="balanced" dir="tr"/>
          </a:scene3d>
          <a:sp3d contourW="14605" prstMaterial="plastic">
            <a:bevelT w="50800"/>
            <a:contourClr>
              <a:schemeClr val="phClr">
                <a:shade val="30000"/>
                <a:satMod val="120000"/>
              </a:schemeClr>
            </a:contourClr>
          </a:sp3d>
        </a:effectStyle>
      </a:effectStyleLst>
      <a:bgFillStyleLst>
        <a:solidFill>
          <a:schemeClr val="phClr"/>
        </a:solidFill>
        <a:gradFill rotWithShape="1">
          <a:gsLst>
            <a:gs pos="0">
              <a:schemeClr val="phClr">
                <a:tint val="98000"/>
                <a:shade val="90000"/>
                <a:satMod val="160000"/>
                <a:lumMod val="100000"/>
              </a:schemeClr>
            </a:gs>
            <a:gs pos="60000">
              <a:schemeClr val="phClr">
                <a:tint val="95000"/>
                <a:shade val="100000"/>
                <a:satMod val="130000"/>
                <a:lumMod val="130000"/>
              </a:schemeClr>
            </a:gs>
            <a:gs pos="100000">
              <a:schemeClr val="phClr">
                <a:tint val="97000"/>
                <a:shade val="100000"/>
                <a:hueMod val="100000"/>
                <a:satMod val="140000"/>
                <a:lumMod val="80000"/>
              </a:schemeClr>
            </a:gs>
          </a:gsLst>
          <a:path path="circle">
            <a:fillToRect l="20000" t="10000" r="20000" b="60000"/>
          </a:path>
        </a:gradFill>
        <a:gradFill rotWithShape="1">
          <a:gsLst>
            <a:gs pos="0">
              <a:schemeClr val="phClr">
                <a:tint val="94000"/>
                <a:satMod val="160000"/>
                <a:lumMod val="160000"/>
              </a:schemeClr>
            </a:gs>
            <a:gs pos="42000">
              <a:schemeClr val="phClr">
                <a:tint val="94000"/>
                <a:shade val="94000"/>
                <a:satMod val="160000"/>
                <a:lumMod val="130000"/>
              </a:schemeClr>
            </a:gs>
            <a:gs pos="100000">
              <a:schemeClr val="phClr">
                <a:tint val="97000"/>
                <a:shade val="94000"/>
                <a:satMod val="180000"/>
                <a:lumMod val="84000"/>
              </a:schemeClr>
            </a:gs>
          </a:gsLst>
          <a:path path="circle">
            <a:fillToRect l="24000" t="44000" r="24000" b="12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Slipstream.thmx</Template>
  <TotalTime>10276</TotalTime>
  <Words>1572</Words>
  <Application>Microsoft Macintosh PowerPoint</Application>
  <PresentationFormat>On-screen Show (4:3)</PresentationFormat>
  <Paragraphs>397</Paragraphs>
  <Slides>46</Slides>
  <Notes>6</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46</vt:i4>
      </vt:variant>
    </vt:vector>
  </HeadingPairs>
  <TitlesOfParts>
    <vt:vector size="54" baseType="lpstr">
      <vt:lpstr>Arial</vt:lpstr>
      <vt:lpstr>Calibri</vt:lpstr>
      <vt:lpstr>Cambria Math</vt:lpstr>
      <vt:lpstr>Georgia</vt:lpstr>
      <vt:lpstr>Mangal</vt:lpstr>
      <vt:lpstr>Trebuchet MS</vt:lpstr>
      <vt:lpstr>Slipstream</vt:lpstr>
      <vt:lpstr>Equation</vt:lpstr>
      <vt:lpstr>Chapter 3</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Trinty College Dublin</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2</dc:title>
  <dc:creator>Eamonn O Nuallain</dc:creator>
  <cp:lastModifiedBy>Microsoft Office User</cp:lastModifiedBy>
  <cp:revision>228</cp:revision>
  <dcterms:created xsi:type="dcterms:W3CDTF">2016-01-06T15:48:15Z</dcterms:created>
  <dcterms:modified xsi:type="dcterms:W3CDTF">2019-02-15T16:33:08Z</dcterms:modified>
</cp:coreProperties>
</file>